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58" r:id="rId3"/>
    <p:sldId id="257" r:id="rId4"/>
    <p:sldId id="286" r:id="rId5"/>
    <p:sldId id="288" r:id="rId6"/>
    <p:sldId id="298" r:id="rId7"/>
    <p:sldId id="289" r:id="rId8"/>
    <p:sldId id="290" r:id="rId9"/>
    <p:sldId id="291" r:id="rId10"/>
    <p:sldId id="287" r:id="rId11"/>
    <p:sldId id="292" r:id="rId12"/>
    <p:sldId id="293" r:id="rId13"/>
    <p:sldId id="284" r:id="rId14"/>
    <p:sldId id="299" r:id="rId15"/>
    <p:sldId id="300" r:id="rId16"/>
    <p:sldId id="301" r:id="rId17"/>
    <p:sldId id="297" r:id="rId18"/>
    <p:sldId id="302" r:id="rId19"/>
    <p:sldId id="303" r:id="rId20"/>
    <p:sldId id="304" r:id="rId21"/>
    <p:sldId id="305" r:id="rId22"/>
    <p:sldId id="295" r:id="rId23"/>
    <p:sldId id="294" r:id="rId24"/>
    <p:sldId id="296" r:id="rId25"/>
    <p:sldId id="283"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09" autoAdjust="0"/>
    <p:restoredTop sz="95435" autoAdjust="0"/>
  </p:normalViewPr>
  <p:slideViewPr>
    <p:cSldViewPr snapToGrid="0">
      <p:cViewPr varScale="1">
        <p:scale>
          <a:sx n="84" d="100"/>
          <a:sy n="84" d="100"/>
        </p:scale>
        <p:origin x="18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01780-B47C-4EDD-B3A8-7184ADC5FBC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6C3D3D8-B5F6-4E1E-82E0-8289E4B111C4}">
      <dgm:prSet phldrT="[Text]"/>
      <dgm:spPr/>
      <dgm:t>
        <a:bodyPr/>
        <a:lstStyle/>
        <a:p>
          <a:r>
            <a:rPr lang="en-US" dirty="0"/>
            <a:t>Design</a:t>
          </a:r>
        </a:p>
      </dgm:t>
    </dgm:pt>
    <dgm:pt modelId="{5FC06E42-DF44-40A3-9E93-B279631D28EA}" type="parTrans" cxnId="{FB5C8F48-5934-46A5-B53A-BCBBC6E70DB4}">
      <dgm:prSet/>
      <dgm:spPr/>
      <dgm:t>
        <a:bodyPr/>
        <a:lstStyle/>
        <a:p>
          <a:endParaRPr lang="en-US"/>
        </a:p>
      </dgm:t>
    </dgm:pt>
    <dgm:pt modelId="{75651587-6BC3-41D8-9D98-1F20BE420D7C}" type="sibTrans" cxnId="{FB5C8F48-5934-46A5-B53A-BCBBC6E70DB4}">
      <dgm:prSet/>
      <dgm:spPr/>
      <dgm:t>
        <a:bodyPr/>
        <a:lstStyle/>
        <a:p>
          <a:endParaRPr lang="en-US"/>
        </a:p>
      </dgm:t>
    </dgm:pt>
    <dgm:pt modelId="{8E7E55F0-3A6D-4889-B528-048970232D4D}">
      <dgm:prSet phldrT="[Text]"/>
      <dgm:spPr/>
      <dgm:t>
        <a:bodyPr/>
        <a:lstStyle/>
        <a:p>
          <a:r>
            <a:rPr lang="en-US" dirty="0"/>
            <a:t>Develop Solutions</a:t>
          </a:r>
        </a:p>
      </dgm:t>
    </dgm:pt>
    <dgm:pt modelId="{C405FD90-27BC-4F18-8C7B-591AD555A138}" type="parTrans" cxnId="{AB5C8689-1629-4434-9FB7-E9ED6FA4C2AB}">
      <dgm:prSet/>
      <dgm:spPr/>
      <dgm:t>
        <a:bodyPr/>
        <a:lstStyle/>
        <a:p>
          <a:endParaRPr lang="en-US"/>
        </a:p>
      </dgm:t>
    </dgm:pt>
    <dgm:pt modelId="{00F5EA51-AB73-4C05-805B-CF72C1274E59}" type="sibTrans" cxnId="{AB5C8689-1629-4434-9FB7-E9ED6FA4C2AB}">
      <dgm:prSet/>
      <dgm:spPr/>
      <dgm:t>
        <a:bodyPr/>
        <a:lstStyle/>
        <a:p>
          <a:endParaRPr lang="en-US"/>
        </a:p>
      </dgm:t>
    </dgm:pt>
    <dgm:pt modelId="{A13E50FC-32C6-40C8-9FA4-9F41FAA502C8}">
      <dgm:prSet phldrT="[Text]"/>
      <dgm:spPr/>
      <dgm:t>
        <a:bodyPr/>
        <a:lstStyle/>
        <a:p>
          <a:r>
            <a:rPr lang="en-US" dirty="0"/>
            <a:t>Optimize</a:t>
          </a:r>
        </a:p>
      </dgm:t>
    </dgm:pt>
    <dgm:pt modelId="{789EDC30-9685-4DD2-8B11-1AC127C003D2}" type="parTrans" cxnId="{D34AD030-2DB2-47CD-AC71-9F227EB76916}">
      <dgm:prSet/>
      <dgm:spPr/>
      <dgm:t>
        <a:bodyPr/>
        <a:lstStyle/>
        <a:p>
          <a:endParaRPr lang="en-US"/>
        </a:p>
      </dgm:t>
    </dgm:pt>
    <dgm:pt modelId="{7EA2AC5A-5417-4323-8196-1A6A81C3A094}" type="sibTrans" cxnId="{D34AD030-2DB2-47CD-AC71-9F227EB76916}">
      <dgm:prSet/>
      <dgm:spPr/>
      <dgm:t>
        <a:bodyPr/>
        <a:lstStyle/>
        <a:p>
          <a:endParaRPr lang="en-US"/>
        </a:p>
      </dgm:t>
    </dgm:pt>
    <dgm:pt modelId="{BB46136C-EFE9-4CC1-9435-B4AFB864A893}" type="pres">
      <dgm:prSet presAssocID="{EF701780-B47C-4EDD-B3A8-7184ADC5FBC4}" presName="Name0" presStyleCnt="0">
        <dgm:presLayoutVars>
          <dgm:dir/>
          <dgm:resizeHandles val="exact"/>
        </dgm:presLayoutVars>
      </dgm:prSet>
      <dgm:spPr/>
    </dgm:pt>
    <dgm:pt modelId="{6668975C-42FF-4A49-8227-9B4FA2243A7D}" type="pres">
      <dgm:prSet presAssocID="{B6C3D3D8-B5F6-4E1E-82E0-8289E4B111C4}" presName="node" presStyleLbl="node1" presStyleIdx="0" presStyleCnt="3">
        <dgm:presLayoutVars>
          <dgm:bulletEnabled val="1"/>
        </dgm:presLayoutVars>
      </dgm:prSet>
      <dgm:spPr/>
    </dgm:pt>
    <dgm:pt modelId="{42F3F9F7-6E06-4533-A6DF-0B84F388CBD9}" type="pres">
      <dgm:prSet presAssocID="{75651587-6BC3-41D8-9D98-1F20BE420D7C}" presName="sibTrans" presStyleLbl="sibTrans2D1" presStyleIdx="0" presStyleCnt="3"/>
      <dgm:spPr/>
    </dgm:pt>
    <dgm:pt modelId="{95229A89-5A00-43CD-834F-B13178DFBFC7}" type="pres">
      <dgm:prSet presAssocID="{75651587-6BC3-41D8-9D98-1F20BE420D7C}" presName="connectorText" presStyleLbl="sibTrans2D1" presStyleIdx="0" presStyleCnt="3"/>
      <dgm:spPr/>
    </dgm:pt>
    <dgm:pt modelId="{52C20A92-5899-4FB7-A206-36BA7BD9EA87}" type="pres">
      <dgm:prSet presAssocID="{8E7E55F0-3A6D-4889-B528-048970232D4D}" presName="node" presStyleLbl="node1" presStyleIdx="1" presStyleCnt="3">
        <dgm:presLayoutVars>
          <dgm:bulletEnabled val="1"/>
        </dgm:presLayoutVars>
      </dgm:prSet>
      <dgm:spPr/>
    </dgm:pt>
    <dgm:pt modelId="{ECFC00AE-7E77-430A-B4E6-D1E493363388}" type="pres">
      <dgm:prSet presAssocID="{00F5EA51-AB73-4C05-805B-CF72C1274E59}" presName="sibTrans" presStyleLbl="sibTrans2D1" presStyleIdx="1" presStyleCnt="3"/>
      <dgm:spPr/>
    </dgm:pt>
    <dgm:pt modelId="{30852E27-D2F6-4F92-AAD0-61C494FB9917}" type="pres">
      <dgm:prSet presAssocID="{00F5EA51-AB73-4C05-805B-CF72C1274E59}" presName="connectorText" presStyleLbl="sibTrans2D1" presStyleIdx="1" presStyleCnt="3"/>
      <dgm:spPr/>
    </dgm:pt>
    <dgm:pt modelId="{50AC7D68-08DA-4DD0-87FD-C2BB81F24409}" type="pres">
      <dgm:prSet presAssocID="{A13E50FC-32C6-40C8-9FA4-9F41FAA502C8}" presName="node" presStyleLbl="node1" presStyleIdx="2" presStyleCnt="3">
        <dgm:presLayoutVars>
          <dgm:bulletEnabled val="1"/>
        </dgm:presLayoutVars>
      </dgm:prSet>
      <dgm:spPr/>
    </dgm:pt>
    <dgm:pt modelId="{AA37F080-CB32-46D2-A870-2758763BCD0B}" type="pres">
      <dgm:prSet presAssocID="{7EA2AC5A-5417-4323-8196-1A6A81C3A094}" presName="sibTrans" presStyleLbl="sibTrans2D1" presStyleIdx="2" presStyleCnt="3"/>
      <dgm:spPr/>
    </dgm:pt>
    <dgm:pt modelId="{0B5DAE07-6370-40AB-B19A-DEF44EB70B8B}" type="pres">
      <dgm:prSet presAssocID="{7EA2AC5A-5417-4323-8196-1A6A81C3A094}" presName="connectorText" presStyleLbl="sibTrans2D1" presStyleIdx="2" presStyleCnt="3"/>
      <dgm:spPr/>
    </dgm:pt>
  </dgm:ptLst>
  <dgm:cxnLst>
    <dgm:cxn modelId="{6480D50D-1375-492D-B8CE-1F84022538D8}" type="presOf" srcId="{75651587-6BC3-41D8-9D98-1F20BE420D7C}" destId="{42F3F9F7-6E06-4533-A6DF-0B84F388CBD9}" srcOrd="0" destOrd="0" presId="urn:microsoft.com/office/officeart/2005/8/layout/cycle7"/>
    <dgm:cxn modelId="{CE656E16-705C-4B98-85DE-176BE43808F9}" type="presOf" srcId="{8E7E55F0-3A6D-4889-B528-048970232D4D}" destId="{52C20A92-5899-4FB7-A206-36BA7BD9EA87}" srcOrd="0" destOrd="0" presId="urn:microsoft.com/office/officeart/2005/8/layout/cycle7"/>
    <dgm:cxn modelId="{E97F4923-384B-4082-9583-355E108D2E7E}" type="presOf" srcId="{B6C3D3D8-B5F6-4E1E-82E0-8289E4B111C4}" destId="{6668975C-42FF-4A49-8227-9B4FA2243A7D}" srcOrd="0" destOrd="0" presId="urn:microsoft.com/office/officeart/2005/8/layout/cycle7"/>
    <dgm:cxn modelId="{D34AD030-2DB2-47CD-AC71-9F227EB76916}" srcId="{EF701780-B47C-4EDD-B3A8-7184ADC5FBC4}" destId="{A13E50FC-32C6-40C8-9FA4-9F41FAA502C8}" srcOrd="2" destOrd="0" parTransId="{789EDC30-9685-4DD2-8B11-1AC127C003D2}" sibTransId="{7EA2AC5A-5417-4323-8196-1A6A81C3A094}"/>
    <dgm:cxn modelId="{FB5C8F48-5934-46A5-B53A-BCBBC6E70DB4}" srcId="{EF701780-B47C-4EDD-B3A8-7184ADC5FBC4}" destId="{B6C3D3D8-B5F6-4E1E-82E0-8289E4B111C4}" srcOrd="0" destOrd="0" parTransId="{5FC06E42-DF44-40A3-9E93-B279631D28EA}" sibTransId="{75651587-6BC3-41D8-9D98-1F20BE420D7C}"/>
    <dgm:cxn modelId="{6196CE61-6EBF-4874-84AD-57CCA01306B1}" type="presOf" srcId="{00F5EA51-AB73-4C05-805B-CF72C1274E59}" destId="{ECFC00AE-7E77-430A-B4E6-D1E493363388}" srcOrd="0" destOrd="0" presId="urn:microsoft.com/office/officeart/2005/8/layout/cycle7"/>
    <dgm:cxn modelId="{010E8377-4D64-44F5-8A0F-E49616CA13A2}" type="presOf" srcId="{EF701780-B47C-4EDD-B3A8-7184ADC5FBC4}" destId="{BB46136C-EFE9-4CC1-9435-B4AFB864A893}" srcOrd="0" destOrd="0" presId="urn:microsoft.com/office/officeart/2005/8/layout/cycle7"/>
    <dgm:cxn modelId="{AB5C8689-1629-4434-9FB7-E9ED6FA4C2AB}" srcId="{EF701780-B47C-4EDD-B3A8-7184ADC5FBC4}" destId="{8E7E55F0-3A6D-4889-B528-048970232D4D}" srcOrd="1" destOrd="0" parTransId="{C405FD90-27BC-4F18-8C7B-591AD555A138}" sibTransId="{00F5EA51-AB73-4C05-805B-CF72C1274E59}"/>
    <dgm:cxn modelId="{EE11EBAE-2957-4684-8780-E6F189A10D28}" type="presOf" srcId="{7EA2AC5A-5417-4323-8196-1A6A81C3A094}" destId="{0B5DAE07-6370-40AB-B19A-DEF44EB70B8B}" srcOrd="1" destOrd="0" presId="urn:microsoft.com/office/officeart/2005/8/layout/cycle7"/>
    <dgm:cxn modelId="{2ABBC7B2-4ACE-430F-A9E7-B7E6E23EDD99}" type="presOf" srcId="{75651587-6BC3-41D8-9D98-1F20BE420D7C}" destId="{95229A89-5A00-43CD-834F-B13178DFBFC7}" srcOrd="1" destOrd="0" presId="urn:microsoft.com/office/officeart/2005/8/layout/cycle7"/>
    <dgm:cxn modelId="{3CF072B9-9856-47FA-B804-7B6C3E599355}" type="presOf" srcId="{A13E50FC-32C6-40C8-9FA4-9F41FAA502C8}" destId="{50AC7D68-08DA-4DD0-87FD-C2BB81F24409}" srcOrd="0" destOrd="0" presId="urn:microsoft.com/office/officeart/2005/8/layout/cycle7"/>
    <dgm:cxn modelId="{E22C68C1-B301-4DCC-8DBA-01DDCA2ABC3E}" type="presOf" srcId="{7EA2AC5A-5417-4323-8196-1A6A81C3A094}" destId="{AA37F080-CB32-46D2-A870-2758763BCD0B}" srcOrd="0" destOrd="0" presId="urn:microsoft.com/office/officeart/2005/8/layout/cycle7"/>
    <dgm:cxn modelId="{4DC192E5-260E-49D1-A2E9-B2E8C83DD3E1}" type="presOf" srcId="{00F5EA51-AB73-4C05-805B-CF72C1274E59}" destId="{30852E27-D2F6-4F92-AAD0-61C494FB9917}" srcOrd="1" destOrd="0" presId="urn:microsoft.com/office/officeart/2005/8/layout/cycle7"/>
    <dgm:cxn modelId="{540A1DAF-15FB-4D6A-BC85-4A636E8BD6BC}" type="presParOf" srcId="{BB46136C-EFE9-4CC1-9435-B4AFB864A893}" destId="{6668975C-42FF-4A49-8227-9B4FA2243A7D}" srcOrd="0" destOrd="0" presId="urn:microsoft.com/office/officeart/2005/8/layout/cycle7"/>
    <dgm:cxn modelId="{7A0AF0CF-7FC5-4400-B534-D9D6D3204744}" type="presParOf" srcId="{BB46136C-EFE9-4CC1-9435-B4AFB864A893}" destId="{42F3F9F7-6E06-4533-A6DF-0B84F388CBD9}" srcOrd="1" destOrd="0" presId="urn:microsoft.com/office/officeart/2005/8/layout/cycle7"/>
    <dgm:cxn modelId="{8186A0C9-27D0-4A15-BA29-3B17BA40CE15}" type="presParOf" srcId="{42F3F9F7-6E06-4533-A6DF-0B84F388CBD9}" destId="{95229A89-5A00-43CD-834F-B13178DFBFC7}" srcOrd="0" destOrd="0" presId="urn:microsoft.com/office/officeart/2005/8/layout/cycle7"/>
    <dgm:cxn modelId="{709415B6-2F3B-4EB4-A6C6-4E4DB8F8D127}" type="presParOf" srcId="{BB46136C-EFE9-4CC1-9435-B4AFB864A893}" destId="{52C20A92-5899-4FB7-A206-36BA7BD9EA87}" srcOrd="2" destOrd="0" presId="urn:microsoft.com/office/officeart/2005/8/layout/cycle7"/>
    <dgm:cxn modelId="{48AE4F35-2B43-4BF7-AF6C-CDFB01040473}" type="presParOf" srcId="{BB46136C-EFE9-4CC1-9435-B4AFB864A893}" destId="{ECFC00AE-7E77-430A-B4E6-D1E493363388}" srcOrd="3" destOrd="0" presId="urn:microsoft.com/office/officeart/2005/8/layout/cycle7"/>
    <dgm:cxn modelId="{F1456B68-22B5-458C-ABD3-6B29AF1D4485}" type="presParOf" srcId="{ECFC00AE-7E77-430A-B4E6-D1E493363388}" destId="{30852E27-D2F6-4F92-AAD0-61C494FB9917}" srcOrd="0" destOrd="0" presId="urn:microsoft.com/office/officeart/2005/8/layout/cycle7"/>
    <dgm:cxn modelId="{0A7CF433-F0D0-4C78-AE11-E621AC234A98}" type="presParOf" srcId="{BB46136C-EFE9-4CC1-9435-B4AFB864A893}" destId="{50AC7D68-08DA-4DD0-87FD-C2BB81F24409}" srcOrd="4" destOrd="0" presId="urn:microsoft.com/office/officeart/2005/8/layout/cycle7"/>
    <dgm:cxn modelId="{93E73BC4-DEB2-4618-A84F-CAD07B052240}" type="presParOf" srcId="{BB46136C-EFE9-4CC1-9435-B4AFB864A893}" destId="{AA37F080-CB32-46D2-A870-2758763BCD0B}" srcOrd="5" destOrd="0" presId="urn:microsoft.com/office/officeart/2005/8/layout/cycle7"/>
    <dgm:cxn modelId="{6153CD87-42A8-4026-B2E3-802D39383AA5}" type="presParOf" srcId="{AA37F080-CB32-46D2-A870-2758763BCD0B}" destId="{0B5DAE07-6370-40AB-B19A-DEF44EB70B8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2877F-43CC-48B3-80F2-A5BBE05772EF}" type="doc">
      <dgm:prSet loTypeId="urn:microsoft.com/office/officeart/2005/8/layout/chevron1" loCatId="process" qsTypeId="urn:microsoft.com/office/officeart/2005/8/quickstyle/simple3" qsCatId="simple" csTypeId="urn:microsoft.com/office/officeart/2005/8/colors/accent1_5" csCatId="accent1" phldr="1"/>
      <dgm:spPr/>
    </dgm:pt>
    <dgm:pt modelId="{5C811179-39BE-49CF-A350-ABB6D676157D}">
      <dgm:prSet phldrT="[Text]"/>
      <dgm:spPr/>
      <dgm:t>
        <a:bodyPr/>
        <a:lstStyle/>
        <a:p>
          <a:r>
            <a:rPr lang="en-US" dirty="0"/>
            <a:t>Engage</a:t>
          </a:r>
        </a:p>
      </dgm:t>
    </dgm:pt>
    <dgm:pt modelId="{F37E2804-75FB-4D0E-9A55-95B33FED62FC}" type="parTrans" cxnId="{A8A2FAD2-156B-4BE8-A703-EF2339CEB4FF}">
      <dgm:prSet/>
      <dgm:spPr/>
      <dgm:t>
        <a:bodyPr/>
        <a:lstStyle/>
        <a:p>
          <a:endParaRPr lang="en-US"/>
        </a:p>
      </dgm:t>
    </dgm:pt>
    <dgm:pt modelId="{23457C42-01F1-49AF-B73A-4C8B83E95A91}" type="sibTrans" cxnId="{A8A2FAD2-156B-4BE8-A703-EF2339CEB4FF}">
      <dgm:prSet/>
      <dgm:spPr/>
      <dgm:t>
        <a:bodyPr/>
        <a:lstStyle/>
        <a:p>
          <a:endParaRPr lang="en-US"/>
        </a:p>
      </dgm:t>
    </dgm:pt>
    <dgm:pt modelId="{83E13682-CD67-4E74-95E8-D636B65710A0}">
      <dgm:prSet phldrT="[Text]"/>
      <dgm:spPr/>
      <dgm:t>
        <a:bodyPr/>
        <a:lstStyle/>
        <a:p>
          <a:r>
            <a:rPr lang="en-US" dirty="0"/>
            <a:t>Explore</a:t>
          </a:r>
        </a:p>
      </dgm:t>
    </dgm:pt>
    <dgm:pt modelId="{43371780-0156-4494-AE4C-5952AF6FF401}" type="parTrans" cxnId="{2C22E8AE-38D3-4858-80FB-C05BAEA3125E}">
      <dgm:prSet/>
      <dgm:spPr/>
      <dgm:t>
        <a:bodyPr/>
        <a:lstStyle/>
        <a:p>
          <a:endParaRPr lang="en-US"/>
        </a:p>
      </dgm:t>
    </dgm:pt>
    <dgm:pt modelId="{9D1188C2-5373-4EF0-B365-C40D1780DA56}" type="sibTrans" cxnId="{2C22E8AE-38D3-4858-80FB-C05BAEA3125E}">
      <dgm:prSet/>
      <dgm:spPr/>
      <dgm:t>
        <a:bodyPr/>
        <a:lstStyle/>
        <a:p>
          <a:endParaRPr lang="en-US"/>
        </a:p>
      </dgm:t>
    </dgm:pt>
    <dgm:pt modelId="{F3BC9072-D764-4571-9203-B9099059778E}">
      <dgm:prSet phldrT="[Text]"/>
      <dgm:spPr/>
      <dgm:t>
        <a:bodyPr/>
        <a:lstStyle/>
        <a:p>
          <a:r>
            <a:rPr lang="en-US" dirty="0"/>
            <a:t>Explain</a:t>
          </a:r>
        </a:p>
      </dgm:t>
    </dgm:pt>
    <dgm:pt modelId="{D843344C-DE29-4E2E-BC24-19B008C420B5}" type="parTrans" cxnId="{590D1443-020E-4FBD-B152-A61BE811DDEC}">
      <dgm:prSet/>
      <dgm:spPr/>
      <dgm:t>
        <a:bodyPr/>
        <a:lstStyle/>
        <a:p>
          <a:endParaRPr lang="en-US"/>
        </a:p>
      </dgm:t>
    </dgm:pt>
    <dgm:pt modelId="{E3EC0268-356F-45C0-9052-3CD2FE75670C}" type="sibTrans" cxnId="{590D1443-020E-4FBD-B152-A61BE811DDEC}">
      <dgm:prSet/>
      <dgm:spPr/>
      <dgm:t>
        <a:bodyPr/>
        <a:lstStyle/>
        <a:p>
          <a:endParaRPr lang="en-US"/>
        </a:p>
      </dgm:t>
    </dgm:pt>
    <dgm:pt modelId="{98D03AF7-28C3-4646-A6A4-E73D98E5E640}">
      <dgm:prSet phldrT="[Text]"/>
      <dgm:spPr/>
      <dgm:t>
        <a:bodyPr/>
        <a:lstStyle/>
        <a:p>
          <a:r>
            <a:rPr lang="en-US" dirty="0"/>
            <a:t>Elaborate</a:t>
          </a:r>
        </a:p>
      </dgm:t>
    </dgm:pt>
    <dgm:pt modelId="{09E8DC88-FFEC-4617-B9EB-C084CD38EEB4}" type="parTrans" cxnId="{A5DE67D2-3CE9-4358-8992-909AFD35F470}">
      <dgm:prSet/>
      <dgm:spPr/>
      <dgm:t>
        <a:bodyPr/>
        <a:lstStyle/>
        <a:p>
          <a:endParaRPr lang="en-US"/>
        </a:p>
      </dgm:t>
    </dgm:pt>
    <dgm:pt modelId="{B50556B8-9CF7-4B37-80BE-FD73E9A795C9}" type="sibTrans" cxnId="{A5DE67D2-3CE9-4358-8992-909AFD35F470}">
      <dgm:prSet/>
      <dgm:spPr/>
      <dgm:t>
        <a:bodyPr/>
        <a:lstStyle/>
        <a:p>
          <a:endParaRPr lang="en-US"/>
        </a:p>
      </dgm:t>
    </dgm:pt>
    <dgm:pt modelId="{9C416A6C-79A4-4A32-9090-FE66F6525A18}">
      <dgm:prSet phldrT="[Text]"/>
      <dgm:spPr/>
      <dgm:t>
        <a:bodyPr/>
        <a:lstStyle/>
        <a:p>
          <a:r>
            <a:rPr lang="en-US" dirty="0"/>
            <a:t>Evaluate</a:t>
          </a:r>
        </a:p>
      </dgm:t>
    </dgm:pt>
    <dgm:pt modelId="{F991EFA7-A3F0-41E8-B191-A82367385E5D}" type="parTrans" cxnId="{0C51D6C0-5C46-426F-9257-5DBA1A3F0EDC}">
      <dgm:prSet/>
      <dgm:spPr/>
      <dgm:t>
        <a:bodyPr/>
        <a:lstStyle/>
        <a:p>
          <a:endParaRPr lang="en-US"/>
        </a:p>
      </dgm:t>
    </dgm:pt>
    <dgm:pt modelId="{AC01A9FD-0284-4819-9259-9BA89F51CAA0}" type="sibTrans" cxnId="{0C51D6C0-5C46-426F-9257-5DBA1A3F0EDC}">
      <dgm:prSet/>
      <dgm:spPr/>
      <dgm:t>
        <a:bodyPr/>
        <a:lstStyle/>
        <a:p>
          <a:endParaRPr lang="en-US"/>
        </a:p>
      </dgm:t>
    </dgm:pt>
    <dgm:pt modelId="{62C78D2A-FAA6-4E94-8ED2-084D4BF50834}" type="pres">
      <dgm:prSet presAssocID="{6292877F-43CC-48B3-80F2-A5BBE05772EF}" presName="Name0" presStyleCnt="0">
        <dgm:presLayoutVars>
          <dgm:dir/>
          <dgm:animLvl val="lvl"/>
          <dgm:resizeHandles val="exact"/>
        </dgm:presLayoutVars>
      </dgm:prSet>
      <dgm:spPr/>
    </dgm:pt>
    <dgm:pt modelId="{D820D42F-79C3-4E74-80D8-523B85474EAF}" type="pres">
      <dgm:prSet presAssocID="{5C811179-39BE-49CF-A350-ABB6D676157D}" presName="parTxOnly" presStyleLbl="node1" presStyleIdx="0" presStyleCnt="5">
        <dgm:presLayoutVars>
          <dgm:chMax val="0"/>
          <dgm:chPref val="0"/>
          <dgm:bulletEnabled val="1"/>
        </dgm:presLayoutVars>
      </dgm:prSet>
      <dgm:spPr/>
    </dgm:pt>
    <dgm:pt modelId="{1D2476D4-419D-4B36-BBBE-29CA93C36A24}" type="pres">
      <dgm:prSet presAssocID="{23457C42-01F1-49AF-B73A-4C8B83E95A91}" presName="parTxOnlySpace" presStyleCnt="0"/>
      <dgm:spPr/>
    </dgm:pt>
    <dgm:pt modelId="{7CE07166-6A18-4928-9CEA-03D7F1014618}" type="pres">
      <dgm:prSet presAssocID="{83E13682-CD67-4E74-95E8-D636B65710A0}" presName="parTxOnly" presStyleLbl="node1" presStyleIdx="1" presStyleCnt="5">
        <dgm:presLayoutVars>
          <dgm:chMax val="0"/>
          <dgm:chPref val="0"/>
          <dgm:bulletEnabled val="1"/>
        </dgm:presLayoutVars>
      </dgm:prSet>
      <dgm:spPr/>
    </dgm:pt>
    <dgm:pt modelId="{67A2036B-56AE-4871-8205-DF2AADE8B7F2}" type="pres">
      <dgm:prSet presAssocID="{9D1188C2-5373-4EF0-B365-C40D1780DA56}" presName="parTxOnlySpace" presStyleCnt="0"/>
      <dgm:spPr/>
    </dgm:pt>
    <dgm:pt modelId="{0E6E6050-DD94-454D-AC02-443553498400}" type="pres">
      <dgm:prSet presAssocID="{F3BC9072-D764-4571-9203-B9099059778E}" presName="parTxOnly" presStyleLbl="node1" presStyleIdx="2" presStyleCnt="5">
        <dgm:presLayoutVars>
          <dgm:chMax val="0"/>
          <dgm:chPref val="0"/>
          <dgm:bulletEnabled val="1"/>
        </dgm:presLayoutVars>
      </dgm:prSet>
      <dgm:spPr/>
    </dgm:pt>
    <dgm:pt modelId="{480D736C-B74F-4547-9F00-6C4E45FA68DE}" type="pres">
      <dgm:prSet presAssocID="{E3EC0268-356F-45C0-9052-3CD2FE75670C}" presName="parTxOnlySpace" presStyleCnt="0"/>
      <dgm:spPr/>
    </dgm:pt>
    <dgm:pt modelId="{FEABF515-A9E0-4223-B60A-E0CDC2ACF0F3}" type="pres">
      <dgm:prSet presAssocID="{98D03AF7-28C3-4646-A6A4-E73D98E5E640}" presName="parTxOnly" presStyleLbl="node1" presStyleIdx="3" presStyleCnt="5">
        <dgm:presLayoutVars>
          <dgm:chMax val="0"/>
          <dgm:chPref val="0"/>
          <dgm:bulletEnabled val="1"/>
        </dgm:presLayoutVars>
      </dgm:prSet>
      <dgm:spPr/>
    </dgm:pt>
    <dgm:pt modelId="{E11E7BFE-18A9-4A9E-98CC-12F2BABDA29E}" type="pres">
      <dgm:prSet presAssocID="{B50556B8-9CF7-4B37-80BE-FD73E9A795C9}" presName="parTxOnlySpace" presStyleCnt="0"/>
      <dgm:spPr/>
    </dgm:pt>
    <dgm:pt modelId="{91A95C95-ACB7-48F3-AF08-516CA67E9FD5}" type="pres">
      <dgm:prSet presAssocID="{9C416A6C-79A4-4A32-9090-FE66F6525A18}" presName="parTxOnly" presStyleLbl="node1" presStyleIdx="4" presStyleCnt="5">
        <dgm:presLayoutVars>
          <dgm:chMax val="0"/>
          <dgm:chPref val="0"/>
          <dgm:bulletEnabled val="1"/>
        </dgm:presLayoutVars>
      </dgm:prSet>
      <dgm:spPr/>
    </dgm:pt>
  </dgm:ptLst>
  <dgm:cxnLst>
    <dgm:cxn modelId="{590D1443-020E-4FBD-B152-A61BE811DDEC}" srcId="{6292877F-43CC-48B3-80F2-A5BBE05772EF}" destId="{F3BC9072-D764-4571-9203-B9099059778E}" srcOrd="2" destOrd="0" parTransId="{D843344C-DE29-4E2E-BC24-19B008C420B5}" sibTransId="{E3EC0268-356F-45C0-9052-3CD2FE75670C}"/>
    <dgm:cxn modelId="{70F6FB77-46BB-4AC8-82CA-4B79EA8264FE}" type="presOf" srcId="{9C416A6C-79A4-4A32-9090-FE66F6525A18}" destId="{91A95C95-ACB7-48F3-AF08-516CA67E9FD5}" srcOrd="0" destOrd="0" presId="urn:microsoft.com/office/officeart/2005/8/layout/chevron1"/>
    <dgm:cxn modelId="{7C1D8D97-6C71-4DFC-8D1F-FFBDCB80B319}" type="presOf" srcId="{83E13682-CD67-4E74-95E8-D636B65710A0}" destId="{7CE07166-6A18-4928-9CEA-03D7F1014618}" srcOrd="0" destOrd="0" presId="urn:microsoft.com/office/officeart/2005/8/layout/chevron1"/>
    <dgm:cxn modelId="{2C22E8AE-38D3-4858-80FB-C05BAEA3125E}" srcId="{6292877F-43CC-48B3-80F2-A5BBE05772EF}" destId="{83E13682-CD67-4E74-95E8-D636B65710A0}" srcOrd="1" destOrd="0" parTransId="{43371780-0156-4494-AE4C-5952AF6FF401}" sibTransId="{9D1188C2-5373-4EF0-B365-C40D1780DA56}"/>
    <dgm:cxn modelId="{0C51D6C0-5C46-426F-9257-5DBA1A3F0EDC}" srcId="{6292877F-43CC-48B3-80F2-A5BBE05772EF}" destId="{9C416A6C-79A4-4A32-9090-FE66F6525A18}" srcOrd="4" destOrd="0" parTransId="{F991EFA7-A3F0-41E8-B191-A82367385E5D}" sibTransId="{AC01A9FD-0284-4819-9259-9BA89F51CAA0}"/>
    <dgm:cxn modelId="{A5DE67D2-3CE9-4358-8992-909AFD35F470}" srcId="{6292877F-43CC-48B3-80F2-A5BBE05772EF}" destId="{98D03AF7-28C3-4646-A6A4-E73D98E5E640}" srcOrd="3" destOrd="0" parTransId="{09E8DC88-FFEC-4617-B9EB-C084CD38EEB4}" sibTransId="{B50556B8-9CF7-4B37-80BE-FD73E9A795C9}"/>
    <dgm:cxn modelId="{A8A2FAD2-156B-4BE8-A703-EF2339CEB4FF}" srcId="{6292877F-43CC-48B3-80F2-A5BBE05772EF}" destId="{5C811179-39BE-49CF-A350-ABB6D676157D}" srcOrd="0" destOrd="0" parTransId="{F37E2804-75FB-4D0E-9A55-95B33FED62FC}" sibTransId="{23457C42-01F1-49AF-B73A-4C8B83E95A91}"/>
    <dgm:cxn modelId="{386F52E0-A502-4B48-939B-34734804F45A}" type="presOf" srcId="{98D03AF7-28C3-4646-A6A4-E73D98E5E640}" destId="{FEABF515-A9E0-4223-B60A-E0CDC2ACF0F3}" srcOrd="0" destOrd="0" presId="urn:microsoft.com/office/officeart/2005/8/layout/chevron1"/>
    <dgm:cxn modelId="{D3B81CF1-2B04-4E80-863B-D6BD819D22A7}" type="presOf" srcId="{F3BC9072-D764-4571-9203-B9099059778E}" destId="{0E6E6050-DD94-454D-AC02-443553498400}" srcOrd="0" destOrd="0" presId="urn:microsoft.com/office/officeart/2005/8/layout/chevron1"/>
    <dgm:cxn modelId="{EE396AF8-41D8-4FF2-828C-6608EC0466EC}" type="presOf" srcId="{5C811179-39BE-49CF-A350-ABB6D676157D}" destId="{D820D42F-79C3-4E74-80D8-523B85474EAF}" srcOrd="0" destOrd="0" presId="urn:microsoft.com/office/officeart/2005/8/layout/chevron1"/>
    <dgm:cxn modelId="{1F9996FE-F89C-4F1A-BE77-7D00FFFE076E}" type="presOf" srcId="{6292877F-43CC-48B3-80F2-A5BBE05772EF}" destId="{62C78D2A-FAA6-4E94-8ED2-084D4BF50834}" srcOrd="0" destOrd="0" presId="urn:microsoft.com/office/officeart/2005/8/layout/chevron1"/>
    <dgm:cxn modelId="{F70F3881-0AED-40DB-BBA1-165FF194FDE4}" type="presParOf" srcId="{62C78D2A-FAA6-4E94-8ED2-084D4BF50834}" destId="{D820D42F-79C3-4E74-80D8-523B85474EAF}" srcOrd="0" destOrd="0" presId="urn:microsoft.com/office/officeart/2005/8/layout/chevron1"/>
    <dgm:cxn modelId="{C9E8A556-2638-4FC6-AF43-8704D2068E54}" type="presParOf" srcId="{62C78D2A-FAA6-4E94-8ED2-084D4BF50834}" destId="{1D2476D4-419D-4B36-BBBE-29CA93C36A24}" srcOrd="1" destOrd="0" presId="urn:microsoft.com/office/officeart/2005/8/layout/chevron1"/>
    <dgm:cxn modelId="{CA0E5787-DA2B-40EC-AACC-6FBE664671E1}" type="presParOf" srcId="{62C78D2A-FAA6-4E94-8ED2-084D4BF50834}" destId="{7CE07166-6A18-4928-9CEA-03D7F1014618}" srcOrd="2" destOrd="0" presId="urn:microsoft.com/office/officeart/2005/8/layout/chevron1"/>
    <dgm:cxn modelId="{B5E49ED6-3B54-4587-98FC-A8EAA2E75687}" type="presParOf" srcId="{62C78D2A-FAA6-4E94-8ED2-084D4BF50834}" destId="{67A2036B-56AE-4871-8205-DF2AADE8B7F2}" srcOrd="3" destOrd="0" presId="urn:microsoft.com/office/officeart/2005/8/layout/chevron1"/>
    <dgm:cxn modelId="{CBE6D0D4-4964-4801-A7BE-AF9AB2489460}" type="presParOf" srcId="{62C78D2A-FAA6-4E94-8ED2-084D4BF50834}" destId="{0E6E6050-DD94-454D-AC02-443553498400}" srcOrd="4" destOrd="0" presId="urn:microsoft.com/office/officeart/2005/8/layout/chevron1"/>
    <dgm:cxn modelId="{D399AFF9-36E3-4C32-93C3-B348108E65C4}" type="presParOf" srcId="{62C78D2A-FAA6-4E94-8ED2-084D4BF50834}" destId="{480D736C-B74F-4547-9F00-6C4E45FA68DE}" srcOrd="5" destOrd="0" presId="urn:microsoft.com/office/officeart/2005/8/layout/chevron1"/>
    <dgm:cxn modelId="{43203E06-1CC5-417F-83F2-970A4E9D2DB7}" type="presParOf" srcId="{62C78D2A-FAA6-4E94-8ED2-084D4BF50834}" destId="{FEABF515-A9E0-4223-B60A-E0CDC2ACF0F3}" srcOrd="6" destOrd="0" presId="urn:microsoft.com/office/officeart/2005/8/layout/chevron1"/>
    <dgm:cxn modelId="{6EC1A2F1-34E7-4DFE-BAD9-2476132B1143}" type="presParOf" srcId="{62C78D2A-FAA6-4E94-8ED2-084D4BF50834}" destId="{E11E7BFE-18A9-4A9E-98CC-12F2BABDA29E}" srcOrd="7" destOrd="0" presId="urn:microsoft.com/office/officeart/2005/8/layout/chevron1"/>
    <dgm:cxn modelId="{9FE1E6AD-0A28-4C41-9D13-BCE9EC074C1A}" type="presParOf" srcId="{62C78D2A-FAA6-4E94-8ED2-084D4BF50834}" destId="{91A95C95-ACB7-48F3-AF08-516CA67E9FD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975C-42FF-4A49-8227-9B4FA2243A7D}">
      <dsp:nvSpPr>
        <dsp:cNvPr id="0" name=""/>
        <dsp:cNvSpPr/>
      </dsp:nvSpPr>
      <dsp:spPr>
        <a:xfrm>
          <a:off x="2285142" y="8"/>
          <a:ext cx="2231999" cy="111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Design</a:t>
          </a:r>
        </a:p>
      </dsp:txBody>
      <dsp:txXfrm>
        <a:off x="2317828" y="32694"/>
        <a:ext cx="2166627" cy="1050627"/>
      </dsp:txXfrm>
    </dsp:sp>
    <dsp:sp modelId="{42F3F9F7-6E06-4533-A6DF-0B84F388CBD9}">
      <dsp:nvSpPr>
        <dsp:cNvPr id="0" name=""/>
        <dsp:cNvSpPr/>
      </dsp:nvSpPr>
      <dsp:spPr>
        <a:xfrm rot="3600000">
          <a:off x="3740258" y="1961054"/>
          <a:ext cx="1167377" cy="390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57438" y="2039174"/>
        <a:ext cx="933017" cy="234359"/>
      </dsp:txXfrm>
    </dsp:sp>
    <dsp:sp modelId="{52C20A92-5899-4FB7-A206-36BA7BD9EA87}">
      <dsp:nvSpPr>
        <dsp:cNvPr id="0" name=""/>
        <dsp:cNvSpPr/>
      </dsp:nvSpPr>
      <dsp:spPr>
        <a:xfrm>
          <a:off x="4130752" y="3196699"/>
          <a:ext cx="2231999" cy="111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Develop Solutions</a:t>
          </a:r>
        </a:p>
      </dsp:txBody>
      <dsp:txXfrm>
        <a:off x="4163438" y="3229385"/>
        <a:ext cx="2166627" cy="1050627"/>
      </dsp:txXfrm>
    </dsp:sp>
    <dsp:sp modelId="{ECFC00AE-7E77-430A-B4E6-D1E493363388}">
      <dsp:nvSpPr>
        <dsp:cNvPr id="0" name=""/>
        <dsp:cNvSpPr/>
      </dsp:nvSpPr>
      <dsp:spPr>
        <a:xfrm rot="10800000">
          <a:off x="2817453" y="3559399"/>
          <a:ext cx="1167377" cy="390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34633" y="3637519"/>
        <a:ext cx="933017" cy="234359"/>
      </dsp:txXfrm>
    </dsp:sp>
    <dsp:sp modelId="{50AC7D68-08DA-4DD0-87FD-C2BB81F24409}">
      <dsp:nvSpPr>
        <dsp:cNvPr id="0" name=""/>
        <dsp:cNvSpPr/>
      </dsp:nvSpPr>
      <dsp:spPr>
        <a:xfrm>
          <a:off x="439531" y="3196699"/>
          <a:ext cx="2231999" cy="111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Optimize</a:t>
          </a:r>
        </a:p>
      </dsp:txBody>
      <dsp:txXfrm>
        <a:off x="472217" y="3229385"/>
        <a:ext cx="2166627" cy="1050627"/>
      </dsp:txXfrm>
    </dsp:sp>
    <dsp:sp modelId="{AA37F080-CB32-46D2-A870-2758763BCD0B}">
      <dsp:nvSpPr>
        <dsp:cNvPr id="0" name=""/>
        <dsp:cNvSpPr/>
      </dsp:nvSpPr>
      <dsp:spPr>
        <a:xfrm rot="18000000">
          <a:off x="1894648" y="1961054"/>
          <a:ext cx="1167377" cy="390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11828" y="2039174"/>
        <a:ext cx="933017" cy="234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0D42F-79C3-4E74-80D8-523B85474EAF}">
      <dsp:nvSpPr>
        <dsp:cNvPr id="0" name=""/>
        <dsp:cNvSpPr/>
      </dsp:nvSpPr>
      <dsp:spPr>
        <a:xfrm>
          <a:off x="2940" y="2627154"/>
          <a:ext cx="2617094" cy="1046837"/>
        </a:xfrm>
        <a:prstGeom prst="chevron">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Engage</a:t>
          </a:r>
        </a:p>
      </dsp:txBody>
      <dsp:txXfrm>
        <a:off x="526359" y="2627154"/>
        <a:ext cx="1570257" cy="1046837"/>
      </dsp:txXfrm>
    </dsp:sp>
    <dsp:sp modelId="{7CE07166-6A18-4928-9CEA-03D7F1014618}">
      <dsp:nvSpPr>
        <dsp:cNvPr id="0" name=""/>
        <dsp:cNvSpPr/>
      </dsp:nvSpPr>
      <dsp:spPr>
        <a:xfrm>
          <a:off x="2358325" y="2627154"/>
          <a:ext cx="2617094" cy="1046837"/>
        </a:xfrm>
        <a:prstGeom prst="chevron">
          <a:avLst/>
        </a:prstGeom>
        <a:gradFill rotWithShape="0">
          <a:gsLst>
            <a:gs pos="0">
              <a:schemeClr val="accent1">
                <a:alpha val="90000"/>
                <a:hueOff val="0"/>
                <a:satOff val="0"/>
                <a:lumOff val="0"/>
                <a:alphaOff val="-10000"/>
                <a:lumMod val="110000"/>
                <a:satMod val="105000"/>
                <a:tint val="67000"/>
              </a:schemeClr>
            </a:gs>
            <a:gs pos="50000">
              <a:schemeClr val="accent1">
                <a:alpha val="90000"/>
                <a:hueOff val="0"/>
                <a:satOff val="0"/>
                <a:lumOff val="0"/>
                <a:alphaOff val="-10000"/>
                <a:lumMod val="105000"/>
                <a:satMod val="103000"/>
                <a:tint val="73000"/>
              </a:schemeClr>
            </a:gs>
            <a:gs pos="100000">
              <a:schemeClr val="accent1">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Explore</a:t>
          </a:r>
        </a:p>
      </dsp:txBody>
      <dsp:txXfrm>
        <a:off x="2881744" y="2627154"/>
        <a:ext cx="1570257" cy="1046837"/>
      </dsp:txXfrm>
    </dsp:sp>
    <dsp:sp modelId="{0E6E6050-DD94-454D-AC02-443553498400}">
      <dsp:nvSpPr>
        <dsp:cNvPr id="0" name=""/>
        <dsp:cNvSpPr/>
      </dsp:nvSpPr>
      <dsp:spPr>
        <a:xfrm>
          <a:off x="4713710" y="2627154"/>
          <a:ext cx="2617094" cy="1046837"/>
        </a:xfrm>
        <a:prstGeom prst="chevron">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Explain</a:t>
          </a:r>
        </a:p>
      </dsp:txBody>
      <dsp:txXfrm>
        <a:off x="5237129" y="2627154"/>
        <a:ext cx="1570257" cy="1046837"/>
      </dsp:txXfrm>
    </dsp:sp>
    <dsp:sp modelId="{FEABF515-A9E0-4223-B60A-E0CDC2ACF0F3}">
      <dsp:nvSpPr>
        <dsp:cNvPr id="0" name=""/>
        <dsp:cNvSpPr/>
      </dsp:nvSpPr>
      <dsp:spPr>
        <a:xfrm>
          <a:off x="7069095" y="2627154"/>
          <a:ext cx="2617094" cy="1046837"/>
        </a:xfrm>
        <a:prstGeom prst="chevron">
          <a:avLst/>
        </a:prstGeom>
        <a:gradFill rotWithShape="0">
          <a:gsLst>
            <a:gs pos="0">
              <a:schemeClr val="accent1">
                <a:alpha val="90000"/>
                <a:hueOff val="0"/>
                <a:satOff val="0"/>
                <a:lumOff val="0"/>
                <a:alphaOff val="-30000"/>
                <a:lumMod val="110000"/>
                <a:satMod val="105000"/>
                <a:tint val="67000"/>
              </a:schemeClr>
            </a:gs>
            <a:gs pos="50000">
              <a:schemeClr val="accent1">
                <a:alpha val="90000"/>
                <a:hueOff val="0"/>
                <a:satOff val="0"/>
                <a:lumOff val="0"/>
                <a:alphaOff val="-30000"/>
                <a:lumMod val="105000"/>
                <a:satMod val="103000"/>
                <a:tint val="73000"/>
              </a:schemeClr>
            </a:gs>
            <a:gs pos="100000">
              <a:schemeClr val="accent1">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Elaborate</a:t>
          </a:r>
        </a:p>
      </dsp:txBody>
      <dsp:txXfrm>
        <a:off x="7592514" y="2627154"/>
        <a:ext cx="1570257" cy="1046837"/>
      </dsp:txXfrm>
    </dsp:sp>
    <dsp:sp modelId="{91A95C95-ACB7-48F3-AF08-516CA67E9FD5}">
      <dsp:nvSpPr>
        <dsp:cNvPr id="0" name=""/>
        <dsp:cNvSpPr/>
      </dsp:nvSpPr>
      <dsp:spPr>
        <a:xfrm>
          <a:off x="9424480" y="2627154"/>
          <a:ext cx="2617094" cy="1046837"/>
        </a:xfrm>
        <a:prstGeom prst="chevron">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Evaluate</a:t>
          </a:r>
        </a:p>
      </dsp:txBody>
      <dsp:txXfrm>
        <a:off x="9947899" y="2627154"/>
        <a:ext cx="1570257" cy="104683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F130E-D160-44E8-9F44-3ADD69DC994F}" type="datetimeFigureOut">
              <a:rPr lang="en-US" smtClean="0"/>
              <a:t>11/17/18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AC061-9293-4EAD-991A-592750359E8A}" type="slidenum">
              <a:rPr lang="en-US" smtClean="0"/>
              <a:t>‹#›</a:t>
            </a:fld>
            <a:endParaRPr lang="en-US"/>
          </a:p>
        </p:txBody>
      </p:sp>
    </p:spTree>
    <p:extLst>
      <p:ext uri="{BB962C8B-B14F-4D97-AF65-F5344CB8AC3E}">
        <p14:creationId xmlns:p14="http://schemas.microsoft.com/office/powerpoint/2010/main" val="232412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https://www.mentimeter.com/app</a:t>
            </a:r>
          </a:p>
        </p:txBody>
      </p:sp>
      <p:sp>
        <p:nvSpPr>
          <p:cNvPr id="4" name="Slide Number Placeholder 3"/>
          <p:cNvSpPr>
            <a:spLocks noGrp="1"/>
          </p:cNvSpPr>
          <p:nvPr>
            <p:ph type="sldNum" sz="quarter" idx="10"/>
          </p:nvPr>
        </p:nvSpPr>
        <p:spPr/>
        <p:txBody>
          <a:bodyPr/>
          <a:lstStyle/>
          <a:p>
            <a:fld id="{8E1AC061-9293-4EAD-991A-592750359E8A}" type="slidenum">
              <a:rPr lang="en-US" smtClean="0"/>
              <a:t>1</a:t>
            </a:fld>
            <a:endParaRPr lang="en-US"/>
          </a:p>
        </p:txBody>
      </p:sp>
    </p:spTree>
    <p:extLst>
      <p:ext uri="{BB962C8B-B14F-4D97-AF65-F5344CB8AC3E}">
        <p14:creationId xmlns:p14="http://schemas.microsoft.com/office/powerpoint/2010/main" val="396326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today</a:t>
            </a:r>
            <a:r>
              <a:rPr lang="en-US" baseline="0" dirty="0"/>
              <a:t> on ETS1, but not every topic lends itself to a design challenge.  </a:t>
            </a:r>
            <a:endParaRPr lang="en-US" dirty="0"/>
          </a:p>
        </p:txBody>
      </p:sp>
      <p:sp>
        <p:nvSpPr>
          <p:cNvPr id="4" name="Slide Number Placeholder 3"/>
          <p:cNvSpPr>
            <a:spLocks noGrp="1"/>
          </p:cNvSpPr>
          <p:nvPr>
            <p:ph type="sldNum" sz="quarter" idx="10"/>
          </p:nvPr>
        </p:nvSpPr>
        <p:spPr/>
        <p:txBody>
          <a:bodyPr/>
          <a:lstStyle/>
          <a:p>
            <a:fld id="{8E1AC061-9293-4EAD-991A-592750359E8A}" type="slidenum">
              <a:rPr lang="en-US" smtClean="0"/>
              <a:t>11</a:t>
            </a:fld>
            <a:endParaRPr lang="en-US"/>
          </a:p>
        </p:txBody>
      </p:sp>
    </p:spTree>
    <p:extLst>
      <p:ext uri="{BB962C8B-B14F-4D97-AF65-F5344CB8AC3E}">
        <p14:creationId xmlns:p14="http://schemas.microsoft.com/office/powerpoint/2010/main" val="417017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1D597A-25F9-45C3-9EEE-6E15B5288671}"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227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03662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416828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UofM Powerpoint Theme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2" name="Title 1"/>
          <p:cNvSpPr>
            <a:spLocks noGrp="1"/>
          </p:cNvSpPr>
          <p:nvPr>
            <p:ph type="title"/>
          </p:nvPr>
        </p:nvSpPr>
        <p:spPr/>
        <p:txBody>
          <a:bodyPr>
            <a:normAutofit/>
          </a:bodyPr>
          <a:lstStyle>
            <a:lvl1pPr algn="ctr">
              <a:defRPr sz="5250" b="1">
                <a:solidFill>
                  <a:schemeClr val="bg1"/>
                </a:solidFill>
                <a:latin typeface="Bitte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27817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1D597A-25F9-45C3-9EEE-6E15B5288671}"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63004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D597A-25F9-45C3-9EEE-6E15B5288671}"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384086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1D597A-25F9-45C3-9EEE-6E15B5288671}" type="datetimeFigureOut">
              <a:rPr lang="en-US" smtClean="0"/>
              <a:t>11/17/18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11209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1D597A-25F9-45C3-9EEE-6E15B5288671}" type="datetimeFigureOut">
              <a:rPr lang="en-US" smtClean="0"/>
              <a:t>11/17/18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384575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D597A-25F9-45C3-9EEE-6E15B5288671}" type="datetimeFigureOut">
              <a:rPr lang="en-US" smtClean="0"/>
              <a:t>11/17/18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49220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D597A-25F9-45C3-9EEE-6E15B5288671}"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81607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D597A-25F9-45C3-9EEE-6E15B5288671}"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08137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D597A-25F9-45C3-9EEE-6E15B5288671}" type="datetimeFigureOut">
              <a:rPr lang="en-US" smtClean="0"/>
              <a:t>11/17/18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EDCF4-84D2-4FCC-8805-972FF7B0C406}" type="slidenum">
              <a:rPr lang="en-US" smtClean="0"/>
              <a:t>‹#›</a:t>
            </a:fld>
            <a:endParaRPr lang="en-US"/>
          </a:p>
        </p:txBody>
      </p:sp>
    </p:spTree>
    <p:extLst>
      <p:ext uri="{BB962C8B-B14F-4D97-AF65-F5344CB8AC3E}">
        <p14:creationId xmlns:p14="http://schemas.microsoft.com/office/powerpoint/2010/main" val="30190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s://ngss.nsta.org/DisplayStandard.aspx?view=topic&amp;id=23" TargetMode="External"/><Relationship Id="rId2" Type="http://schemas.openxmlformats.org/officeDocument/2006/relationships/hyperlink" Target="https://ngss.nsta.org/DisplayStandard.aspx?view=topic&amp;id=10" TargetMode="External"/><Relationship Id="rId1" Type="http://schemas.openxmlformats.org/officeDocument/2006/relationships/slideLayout" Target="../slideLayouts/slideLayout2.xml"/><Relationship Id="rId5" Type="http://schemas.openxmlformats.org/officeDocument/2006/relationships/hyperlink" Target="https://ngss.nsta.org/DisplayStandard.aspx?view=topic&amp;id=55" TargetMode="External"/><Relationship Id="rId4" Type="http://schemas.openxmlformats.org/officeDocument/2006/relationships/hyperlink" Target="https://ngss.nsta.org/DisplayStandard.aspx?view=topic&amp;id=3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3"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Do-Now</a:t>
            </a:r>
            <a:endParaRPr lang="en-US" sz="5249" dirty="0">
              <a:solidFill>
                <a:schemeClr val="bg1"/>
              </a:solidFill>
            </a:endParaRPr>
          </a:p>
        </p:txBody>
      </p:sp>
      <p:sp>
        <p:nvSpPr>
          <p:cNvPr id="5" name="Content Placeholder 4"/>
          <p:cNvSpPr>
            <a:spLocks noGrp="1"/>
          </p:cNvSpPr>
          <p:nvPr>
            <p:ph idx="1"/>
          </p:nvPr>
        </p:nvSpPr>
        <p:spPr/>
        <p:txBody>
          <a:bodyPr vert="horz" lIns="91440" tIns="45720" rIns="91440" bIns="45720" rtlCol="0" anchor="t">
            <a:normAutofit/>
          </a:bodyPr>
          <a:lstStyle/>
          <a:p>
            <a:endParaRPr lang="en-US" dirty="0"/>
          </a:p>
          <a:p>
            <a:r>
              <a:rPr lang="en-US" sz="4400" dirty="0"/>
              <a:t>What is engineering?</a:t>
            </a:r>
          </a:p>
          <a:p>
            <a:endParaRPr lang="en-US" sz="4400" dirty="0"/>
          </a:p>
          <a:p>
            <a:r>
              <a:rPr lang="en-US" sz="4400" dirty="0"/>
              <a:t>Go to </a:t>
            </a:r>
            <a:r>
              <a:rPr lang="en-US" sz="4400" b="1" dirty="0"/>
              <a:t>menti.com</a:t>
            </a:r>
          </a:p>
          <a:p>
            <a:r>
              <a:rPr lang="en-US" sz="4400" dirty="0"/>
              <a:t>Enter code </a:t>
            </a:r>
            <a:r>
              <a:rPr lang="en-US" sz="4400" b="1" dirty="0"/>
              <a:t> 30 58 73</a:t>
            </a:r>
            <a:endParaRPr lang="en-US" sz="4400" b="1" dirty="0">
              <a:cs typeface="Calibri"/>
            </a:endParaRPr>
          </a:p>
        </p:txBody>
      </p:sp>
    </p:spTree>
    <p:extLst>
      <p:ext uri="{BB962C8B-B14F-4D97-AF65-F5344CB8AC3E}">
        <p14:creationId xmlns:p14="http://schemas.microsoft.com/office/powerpoint/2010/main" val="20821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in the Standards</a:t>
            </a:r>
          </a:p>
        </p:txBody>
      </p:sp>
      <p:sp>
        <p:nvSpPr>
          <p:cNvPr id="3" name="Content Placeholder 2"/>
          <p:cNvSpPr>
            <a:spLocks noGrp="1"/>
          </p:cNvSpPr>
          <p:nvPr>
            <p:ph idx="1"/>
          </p:nvPr>
        </p:nvSpPr>
        <p:spPr/>
        <p:txBody>
          <a:bodyPr/>
          <a:lstStyle/>
          <a:p>
            <a:r>
              <a:rPr lang="en-US" dirty="0"/>
              <a:t>Where do we see engineering in the standards?</a:t>
            </a:r>
          </a:p>
          <a:p>
            <a:pPr lvl="1"/>
            <a:r>
              <a:rPr lang="en-US" dirty="0"/>
              <a:t>Science and Engineering Practices</a:t>
            </a:r>
          </a:p>
          <a:p>
            <a:pPr lvl="1"/>
            <a:r>
              <a:rPr lang="en-US" dirty="0"/>
              <a:t>Disciplinary Core Ideas</a:t>
            </a:r>
          </a:p>
          <a:p>
            <a:endParaRPr lang="en-US" dirty="0"/>
          </a:p>
        </p:txBody>
      </p:sp>
      <p:sp>
        <p:nvSpPr>
          <p:cNvPr id="4" name="Oval 3">
            <a:extLst>
              <a:ext uri="{FF2B5EF4-FFF2-40B4-BE49-F238E27FC236}">
                <a16:creationId xmlns:a16="http://schemas.microsoft.com/office/drawing/2014/main" id="{087E52E8-9D53-7E41-A536-F55F904FA964}"/>
              </a:ext>
            </a:extLst>
          </p:cNvPr>
          <p:cNvSpPr/>
          <p:nvPr/>
        </p:nvSpPr>
        <p:spPr>
          <a:xfrm>
            <a:off x="1447800" y="2606040"/>
            <a:ext cx="303276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3010A7-5EA0-5945-AE04-C9783D4AB3CC}"/>
              </a:ext>
            </a:extLst>
          </p:cNvPr>
          <p:cNvSpPr txBox="1"/>
          <p:nvPr/>
        </p:nvSpPr>
        <p:spPr>
          <a:xfrm>
            <a:off x="4876800" y="3154680"/>
            <a:ext cx="2449838" cy="584775"/>
          </a:xfrm>
          <a:prstGeom prst="rect">
            <a:avLst/>
          </a:prstGeom>
          <a:noFill/>
        </p:spPr>
        <p:txBody>
          <a:bodyPr wrap="none" rtlCol="0">
            <a:spAutoFit/>
          </a:bodyPr>
          <a:lstStyle/>
          <a:p>
            <a:r>
              <a:rPr lang="en-US" sz="3200" dirty="0">
                <a:solidFill>
                  <a:srgbClr val="FF0000"/>
                </a:solidFill>
              </a:rPr>
              <a:t>Today’s Focus</a:t>
            </a:r>
          </a:p>
        </p:txBody>
      </p:sp>
      <p:cxnSp>
        <p:nvCxnSpPr>
          <p:cNvPr id="7" name="Straight Arrow Connector 6">
            <a:extLst>
              <a:ext uri="{FF2B5EF4-FFF2-40B4-BE49-F238E27FC236}">
                <a16:creationId xmlns:a16="http://schemas.microsoft.com/office/drawing/2014/main" id="{EA388B90-F365-2F4D-9F5C-A3A0DBAE28CA}"/>
              </a:ext>
            </a:extLst>
          </p:cNvPr>
          <p:cNvCxnSpPr>
            <a:stCxn id="5" idx="1"/>
          </p:cNvCxnSpPr>
          <p:nvPr/>
        </p:nvCxnSpPr>
        <p:spPr>
          <a:xfrm flipH="1" flipV="1">
            <a:off x="4343400" y="3017520"/>
            <a:ext cx="533400" cy="4295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0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DCI’s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97911" y="2138856"/>
            <a:ext cx="7360201" cy="3724875"/>
          </a:xfrm>
          <a:prstGeom prst="rect">
            <a:avLst/>
          </a:prstGeom>
        </p:spPr>
      </p:pic>
    </p:spTree>
    <p:extLst>
      <p:ext uri="{BB962C8B-B14F-4D97-AF65-F5344CB8AC3E}">
        <p14:creationId xmlns:p14="http://schemas.microsoft.com/office/powerpoint/2010/main" val="57913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Integrate Engineering</a:t>
            </a:r>
          </a:p>
        </p:txBody>
      </p:sp>
      <p:sp>
        <p:nvSpPr>
          <p:cNvPr id="3" name="Content Placeholder 2"/>
          <p:cNvSpPr>
            <a:spLocks noGrp="1"/>
          </p:cNvSpPr>
          <p:nvPr>
            <p:ph idx="1"/>
          </p:nvPr>
        </p:nvSpPr>
        <p:spPr/>
        <p:txBody>
          <a:bodyPr>
            <a:normAutofit lnSpcReduction="10000"/>
          </a:bodyPr>
          <a:lstStyle/>
          <a:p>
            <a:endParaRPr lang="en-US" dirty="0"/>
          </a:p>
          <a:p>
            <a:pPr marL="0" indent="0">
              <a:buNone/>
            </a:pPr>
            <a:r>
              <a:rPr lang="en-US" b="1" dirty="0"/>
              <a:t>ETS1: Engineering Design</a:t>
            </a:r>
          </a:p>
          <a:p>
            <a:r>
              <a:rPr lang="en-US" dirty="0"/>
              <a:t>Design briefs</a:t>
            </a:r>
          </a:p>
          <a:p>
            <a:pPr lvl="1"/>
            <a:r>
              <a:rPr lang="en-US" dirty="0"/>
              <a:t>Problem Statement</a:t>
            </a:r>
          </a:p>
          <a:p>
            <a:pPr lvl="1"/>
            <a:r>
              <a:rPr lang="en-US" dirty="0"/>
              <a:t>Criteria / Specifications</a:t>
            </a:r>
          </a:p>
          <a:p>
            <a:pPr lvl="1"/>
            <a:r>
              <a:rPr lang="en-US" dirty="0"/>
              <a:t>Constraints</a:t>
            </a:r>
          </a:p>
          <a:p>
            <a:r>
              <a:rPr lang="en-US" dirty="0"/>
              <a:t>Timeline</a:t>
            </a:r>
          </a:p>
          <a:p>
            <a:pPr lvl="1"/>
            <a:r>
              <a:rPr lang="en-US" dirty="0"/>
              <a:t>Include time for prototypes, testing, multiple iterations</a:t>
            </a:r>
          </a:p>
          <a:p>
            <a:pPr lvl="1"/>
            <a:r>
              <a:rPr lang="en-US" dirty="0"/>
              <a:t>Older grades: comparing and testing multiple prototypes</a:t>
            </a:r>
          </a:p>
          <a:p>
            <a:r>
              <a:rPr lang="en-US" dirty="0"/>
              <a:t>Connect to the standards</a:t>
            </a:r>
          </a:p>
        </p:txBody>
      </p:sp>
    </p:spTree>
    <p:extLst>
      <p:ext uri="{BB962C8B-B14F-4D97-AF65-F5344CB8AC3E}">
        <p14:creationId xmlns:p14="http://schemas.microsoft.com/office/powerpoint/2010/main" val="535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Progression</a:t>
            </a:r>
          </a:p>
        </p:txBody>
      </p:sp>
      <p:sp>
        <p:nvSpPr>
          <p:cNvPr id="3" name="Content Placeholder 2"/>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8A51FB72-9B6A-B646-A647-BC411F17B6BD}"/>
              </a:ext>
            </a:extLst>
          </p:cNvPr>
          <p:cNvGraphicFramePr>
            <a:graphicFrameLocks noGrp="1"/>
          </p:cNvGraphicFramePr>
          <p:nvPr>
            <p:extLst>
              <p:ext uri="{D42A27DB-BD31-4B8C-83A1-F6EECF244321}">
                <p14:modId xmlns:p14="http://schemas.microsoft.com/office/powerpoint/2010/main" val="1592372987"/>
              </p:ext>
            </p:extLst>
          </p:nvPr>
        </p:nvGraphicFramePr>
        <p:xfrm>
          <a:off x="0" y="1446848"/>
          <a:ext cx="12192000" cy="5618057"/>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1864961962"/>
                    </a:ext>
                  </a:extLst>
                </a:gridCol>
                <a:gridCol w="3048000">
                  <a:extLst>
                    <a:ext uri="{9D8B030D-6E8A-4147-A177-3AD203B41FA5}">
                      <a16:colId xmlns:a16="http://schemas.microsoft.com/office/drawing/2014/main" val="1815384510"/>
                    </a:ext>
                  </a:extLst>
                </a:gridCol>
                <a:gridCol w="3048000">
                  <a:extLst>
                    <a:ext uri="{9D8B030D-6E8A-4147-A177-3AD203B41FA5}">
                      <a16:colId xmlns:a16="http://schemas.microsoft.com/office/drawing/2014/main" val="580634351"/>
                    </a:ext>
                  </a:extLst>
                </a:gridCol>
                <a:gridCol w="3048000">
                  <a:extLst>
                    <a:ext uri="{9D8B030D-6E8A-4147-A177-3AD203B41FA5}">
                      <a16:colId xmlns:a16="http://schemas.microsoft.com/office/drawing/2014/main" val="2300354667"/>
                    </a:ext>
                  </a:extLst>
                </a:gridCol>
              </a:tblGrid>
              <a:tr h="534820">
                <a:tc>
                  <a:txBody>
                    <a:bodyPr/>
                    <a:lstStyle/>
                    <a:p>
                      <a:pPr algn="ctr"/>
                      <a:r>
                        <a:rPr lang="en-US" sz="32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584345"/>
                  </a:ext>
                </a:extLst>
              </a:tr>
              <a:tr h="432949">
                <a:tc gridSpan="4">
                  <a:txBody>
                    <a:bodyPr/>
                    <a:lstStyle/>
                    <a:p>
                      <a:r>
                        <a:rPr lang="en-US" sz="2400" dirty="0"/>
                        <a:t>ETS1.A: Defining</a:t>
                      </a:r>
                      <a:r>
                        <a:rPr lang="en-US" sz="2400" baseline="0" dirty="0"/>
                        <a:t> and delimiting an engineering problem</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6645175"/>
                  </a:ext>
                </a:extLst>
              </a:tr>
              <a:tr h="1222446">
                <a:tc>
                  <a:txBody>
                    <a:bodyPr/>
                    <a:lstStyle/>
                    <a:p>
                      <a:r>
                        <a:rPr lang="en-US" sz="1600" b="1" dirty="0"/>
                        <a:t>Identify situations </a:t>
                      </a:r>
                      <a:r>
                        <a:rPr lang="en-US" sz="1600" dirty="0"/>
                        <a:t>that people want to change as problems that can be solved through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51370"/>
                  </a:ext>
                </a:extLst>
              </a:tr>
              <a:tr h="432949">
                <a:tc gridSpan="4">
                  <a:txBody>
                    <a:bodyPr/>
                    <a:lstStyle/>
                    <a:p>
                      <a:r>
                        <a:rPr lang="en-US" sz="2400" dirty="0"/>
                        <a:t>ETS1.B: Developing Possible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3935318"/>
                  </a:ext>
                </a:extLst>
              </a:tr>
              <a:tr h="993237">
                <a:tc>
                  <a:txBody>
                    <a:bodyPr/>
                    <a:lstStyle/>
                    <a:p>
                      <a:r>
                        <a:rPr lang="en-US" sz="1600" dirty="0"/>
                        <a:t>Convey </a:t>
                      </a:r>
                      <a:r>
                        <a:rPr lang="en-US" sz="1600" b="1" dirty="0"/>
                        <a:t>possible solutions </a:t>
                      </a:r>
                      <a:r>
                        <a:rPr lang="en-US" sz="1600" dirty="0"/>
                        <a:t>through visual or physical 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798507"/>
                  </a:ext>
                </a:extLst>
              </a:tr>
              <a:tr h="432949">
                <a:tc gridSpan="4">
                  <a:txBody>
                    <a:bodyPr/>
                    <a:lstStyle/>
                    <a:p>
                      <a:r>
                        <a:rPr lang="en-US" sz="2400" dirty="0"/>
                        <a:t>ETS1.C: Optimizing</a:t>
                      </a:r>
                      <a:r>
                        <a:rPr lang="en-US" sz="2400" baseline="0" dirty="0"/>
                        <a:t> the Design Solution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001379"/>
                  </a:ext>
                </a:extLst>
              </a:tr>
              <a:tr h="1451654">
                <a:tc>
                  <a:txBody>
                    <a:bodyPr/>
                    <a:lstStyle/>
                    <a:p>
                      <a:r>
                        <a:rPr lang="en-US" sz="1600" b="1" dirty="0"/>
                        <a:t>Compare solutions</a:t>
                      </a:r>
                      <a:r>
                        <a:rPr lang="en-US" sz="1600" dirty="0"/>
                        <a:t>,</a:t>
                      </a:r>
                      <a:r>
                        <a:rPr lang="en-US" sz="1600" baseline="0" dirty="0"/>
                        <a:t> test them, and evaluate each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097523"/>
                  </a:ext>
                </a:extLst>
              </a:tr>
            </a:tbl>
          </a:graphicData>
        </a:graphic>
      </p:graphicFrame>
    </p:spTree>
    <p:extLst>
      <p:ext uri="{BB962C8B-B14F-4D97-AF65-F5344CB8AC3E}">
        <p14:creationId xmlns:p14="http://schemas.microsoft.com/office/powerpoint/2010/main" val="222125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Progression</a:t>
            </a:r>
          </a:p>
        </p:txBody>
      </p:sp>
      <p:sp>
        <p:nvSpPr>
          <p:cNvPr id="3" name="Content Placeholder 2"/>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8A51FB72-9B6A-B646-A647-BC411F17B6BD}"/>
              </a:ext>
            </a:extLst>
          </p:cNvPr>
          <p:cNvGraphicFramePr>
            <a:graphicFrameLocks noGrp="1"/>
          </p:cNvGraphicFramePr>
          <p:nvPr>
            <p:extLst>
              <p:ext uri="{D42A27DB-BD31-4B8C-83A1-F6EECF244321}">
                <p14:modId xmlns:p14="http://schemas.microsoft.com/office/powerpoint/2010/main" val="839659381"/>
              </p:ext>
            </p:extLst>
          </p:nvPr>
        </p:nvGraphicFramePr>
        <p:xfrm>
          <a:off x="0" y="1446848"/>
          <a:ext cx="12192000" cy="5618057"/>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1864961962"/>
                    </a:ext>
                  </a:extLst>
                </a:gridCol>
                <a:gridCol w="3048000">
                  <a:extLst>
                    <a:ext uri="{9D8B030D-6E8A-4147-A177-3AD203B41FA5}">
                      <a16:colId xmlns:a16="http://schemas.microsoft.com/office/drawing/2014/main" val="1815384510"/>
                    </a:ext>
                  </a:extLst>
                </a:gridCol>
                <a:gridCol w="3048000">
                  <a:extLst>
                    <a:ext uri="{9D8B030D-6E8A-4147-A177-3AD203B41FA5}">
                      <a16:colId xmlns:a16="http://schemas.microsoft.com/office/drawing/2014/main" val="580634351"/>
                    </a:ext>
                  </a:extLst>
                </a:gridCol>
                <a:gridCol w="3048000">
                  <a:extLst>
                    <a:ext uri="{9D8B030D-6E8A-4147-A177-3AD203B41FA5}">
                      <a16:colId xmlns:a16="http://schemas.microsoft.com/office/drawing/2014/main" val="2300354667"/>
                    </a:ext>
                  </a:extLst>
                </a:gridCol>
              </a:tblGrid>
              <a:tr h="534820">
                <a:tc>
                  <a:txBody>
                    <a:bodyPr/>
                    <a:lstStyle/>
                    <a:p>
                      <a:pPr algn="ctr"/>
                      <a:r>
                        <a:rPr lang="en-US" sz="32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584345"/>
                  </a:ext>
                </a:extLst>
              </a:tr>
              <a:tr h="432949">
                <a:tc gridSpan="4">
                  <a:txBody>
                    <a:bodyPr/>
                    <a:lstStyle/>
                    <a:p>
                      <a:r>
                        <a:rPr lang="en-US" sz="2400" dirty="0"/>
                        <a:t>ETS1.A: Defining</a:t>
                      </a:r>
                      <a:r>
                        <a:rPr lang="en-US" sz="2400" baseline="0" dirty="0"/>
                        <a:t> and delimiting an engineering problem</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6645175"/>
                  </a:ext>
                </a:extLst>
              </a:tr>
              <a:tr h="1222446">
                <a:tc>
                  <a:txBody>
                    <a:bodyPr/>
                    <a:lstStyle/>
                    <a:p>
                      <a:r>
                        <a:rPr lang="en-US" sz="1600" dirty="0"/>
                        <a:t>Identify situations that people want to change as problems that can be solved through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Specify criteria and constraints</a:t>
                      </a:r>
                      <a:r>
                        <a:rPr lang="en-US" sz="1600" b="1" baseline="0" dirty="0"/>
                        <a:t> </a:t>
                      </a:r>
                      <a:r>
                        <a:rPr lang="en-US" sz="1600" baseline="0" dirty="0"/>
                        <a:t>that a possible solution to a simple problem must meet</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51370"/>
                  </a:ext>
                </a:extLst>
              </a:tr>
              <a:tr h="432949">
                <a:tc gridSpan="4">
                  <a:txBody>
                    <a:bodyPr/>
                    <a:lstStyle/>
                    <a:p>
                      <a:r>
                        <a:rPr lang="en-US" sz="2400" dirty="0"/>
                        <a:t>ETS1.B: Developing Possible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3935318"/>
                  </a:ext>
                </a:extLst>
              </a:tr>
              <a:tr h="993237">
                <a:tc>
                  <a:txBody>
                    <a:bodyPr/>
                    <a:lstStyle/>
                    <a:p>
                      <a:r>
                        <a:rPr lang="en-US" sz="1600" dirty="0"/>
                        <a:t>Convey possible solutions through visual or physical 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Research</a:t>
                      </a:r>
                      <a:r>
                        <a:rPr lang="en-US" sz="1600" dirty="0"/>
                        <a:t> and explore</a:t>
                      </a:r>
                      <a:r>
                        <a:rPr lang="en-US" sz="1600" baseline="0" dirty="0"/>
                        <a:t> multiple possible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798507"/>
                  </a:ext>
                </a:extLst>
              </a:tr>
              <a:tr h="432949">
                <a:tc gridSpan="4">
                  <a:txBody>
                    <a:bodyPr/>
                    <a:lstStyle/>
                    <a:p>
                      <a:r>
                        <a:rPr lang="en-US" sz="2400" dirty="0"/>
                        <a:t>ETS1.C: Optimizing</a:t>
                      </a:r>
                      <a:r>
                        <a:rPr lang="en-US" sz="2400" baseline="0" dirty="0"/>
                        <a:t> the Design Solution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001379"/>
                  </a:ext>
                </a:extLst>
              </a:tr>
              <a:tr h="1451654">
                <a:tc>
                  <a:txBody>
                    <a:bodyPr/>
                    <a:lstStyle/>
                    <a:p>
                      <a:r>
                        <a:rPr lang="en-US" sz="1600" dirty="0"/>
                        <a:t>Compare solutions,</a:t>
                      </a:r>
                      <a:r>
                        <a:rPr lang="en-US" sz="1600" baseline="0" dirty="0"/>
                        <a:t> test them, and evaluate each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Improve a solution </a:t>
                      </a:r>
                      <a:r>
                        <a:rPr lang="en-US" sz="1600" dirty="0"/>
                        <a:t>based on results of simple tests, including failure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097523"/>
                  </a:ext>
                </a:extLst>
              </a:tr>
            </a:tbl>
          </a:graphicData>
        </a:graphic>
      </p:graphicFrame>
    </p:spTree>
    <p:extLst>
      <p:ext uri="{BB962C8B-B14F-4D97-AF65-F5344CB8AC3E}">
        <p14:creationId xmlns:p14="http://schemas.microsoft.com/office/powerpoint/2010/main" val="416760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Progression</a:t>
            </a:r>
          </a:p>
        </p:txBody>
      </p:sp>
      <p:sp>
        <p:nvSpPr>
          <p:cNvPr id="3" name="Content Placeholder 2"/>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8A51FB72-9B6A-B646-A647-BC411F17B6BD}"/>
              </a:ext>
            </a:extLst>
          </p:cNvPr>
          <p:cNvGraphicFramePr>
            <a:graphicFrameLocks noGrp="1"/>
          </p:cNvGraphicFramePr>
          <p:nvPr>
            <p:extLst>
              <p:ext uri="{D42A27DB-BD31-4B8C-83A1-F6EECF244321}">
                <p14:modId xmlns:p14="http://schemas.microsoft.com/office/powerpoint/2010/main" val="2747863003"/>
              </p:ext>
            </p:extLst>
          </p:nvPr>
        </p:nvGraphicFramePr>
        <p:xfrm>
          <a:off x="0" y="1446848"/>
          <a:ext cx="12192000" cy="5618057"/>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1864961962"/>
                    </a:ext>
                  </a:extLst>
                </a:gridCol>
                <a:gridCol w="3048000">
                  <a:extLst>
                    <a:ext uri="{9D8B030D-6E8A-4147-A177-3AD203B41FA5}">
                      <a16:colId xmlns:a16="http://schemas.microsoft.com/office/drawing/2014/main" val="1815384510"/>
                    </a:ext>
                  </a:extLst>
                </a:gridCol>
                <a:gridCol w="3048000">
                  <a:extLst>
                    <a:ext uri="{9D8B030D-6E8A-4147-A177-3AD203B41FA5}">
                      <a16:colId xmlns:a16="http://schemas.microsoft.com/office/drawing/2014/main" val="580634351"/>
                    </a:ext>
                  </a:extLst>
                </a:gridCol>
                <a:gridCol w="3048000">
                  <a:extLst>
                    <a:ext uri="{9D8B030D-6E8A-4147-A177-3AD203B41FA5}">
                      <a16:colId xmlns:a16="http://schemas.microsoft.com/office/drawing/2014/main" val="2300354667"/>
                    </a:ext>
                  </a:extLst>
                </a:gridCol>
              </a:tblGrid>
              <a:tr h="534820">
                <a:tc>
                  <a:txBody>
                    <a:bodyPr/>
                    <a:lstStyle/>
                    <a:p>
                      <a:pPr algn="ctr"/>
                      <a:r>
                        <a:rPr lang="en-US" sz="32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584345"/>
                  </a:ext>
                </a:extLst>
              </a:tr>
              <a:tr h="432949">
                <a:tc gridSpan="4">
                  <a:txBody>
                    <a:bodyPr/>
                    <a:lstStyle/>
                    <a:p>
                      <a:r>
                        <a:rPr lang="en-US" sz="2400" dirty="0"/>
                        <a:t>ETS1.A: Defining</a:t>
                      </a:r>
                      <a:r>
                        <a:rPr lang="en-US" sz="2400" baseline="0" dirty="0"/>
                        <a:t> and delimiting an engineering problem</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6645175"/>
                  </a:ext>
                </a:extLst>
              </a:tr>
              <a:tr h="1222446">
                <a:tc>
                  <a:txBody>
                    <a:bodyPr/>
                    <a:lstStyle/>
                    <a:p>
                      <a:r>
                        <a:rPr lang="en-US" sz="1600" dirty="0"/>
                        <a:t>Identify situations that people want to change as problems that can be solved through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Specify criteria and constraints</a:t>
                      </a:r>
                      <a:r>
                        <a:rPr lang="en-US" sz="1600" baseline="0" dirty="0"/>
                        <a:t> that a possible solution to a simple problem must meet</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Attend to </a:t>
                      </a:r>
                      <a:r>
                        <a:rPr lang="en-US" sz="1600" b="1" dirty="0"/>
                        <a:t>precision</a:t>
                      </a:r>
                      <a:r>
                        <a:rPr lang="en-US" sz="1600" dirty="0"/>
                        <a:t> of criteria</a:t>
                      </a:r>
                      <a:r>
                        <a:rPr lang="en-US" sz="1600" baseline="0" dirty="0"/>
                        <a:t> and constraints and considerations likely to limit possible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51370"/>
                  </a:ext>
                </a:extLst>
              </a:tr>
              <a:tr h="432949">
                <a:tc gridSpan="4">
                  <a:txBody>
                    <a:bodyPr/>
                    <a:lstStyle/>
                    <a:p>
                      <a:r>
                        <a:rPr lang="en-US" sz="2400" dirty="0"/>
                        <a:t>ETS1.B: Developing Possible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3935318"/>
                  </a:ext>
                </a:extLst>
              </a:tr>
              <a:tr h="993237">
                <a:tc>
                  <a:txBody>
                    <a:bodyPr/>
                    <a:lstStyle/>
                    <a:p>
                      <a:r>
                        <a:rPr lang="en-US" sz="1600" dirty="0"/>
                        <a:t>Convey possible solutions through visual or physical 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Research and explore</a:t>
                      </a:r>
                      <a:r>
                        <a:rPr lang="en-US" sz="1600" baseline="0" dirty="0"/>
                        <a:t> multiple possible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Combine</a:t>
                      </a:r>
                      <a:r>
                        <a:rPr lang="en-US" sz="1600" baseline="0" dirty="0"/>
                        <a:t> </a:t>
                      </a:r>
                      <a:r>
                        <a:rPr lang="en-US" sz="1600" b="1" baseline="0" dirty="0"/>
                        <a:t>parts of different solutions</a:t>
                      </a:r>
                      <a:r>
                        <a:rPr lang="en-US" sz="1600" baseline="0" dirty="0"/>
                        <a:t> to create new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798507"/>
                  </a:ext>
                </a:extLst>
              </a:tr>
              <a:tr h="432949">
                <a:tc gridSpan="4">
                  <a:txBody>
                    <a:bodyPr/>
                    <a:lstStyle/>
                    <a:p>
                      <a:r>
                        <a:rPr lang="en-US" sz="2400" dirty="0"/>
                        <a:t>ETS1.C: Optimizing</a:t>
                      </a:r>
                      <a:r>
                        <a:rPr lang="en-US" sz="2400" baseline="0" dirty="0"/>
                        <a:t> the Design Solution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001379"/>
                  </a:ext>
                </a:extLst>
              </a:tr>
              <a:tr h="1451654">
                <a:tc>
                  <a:txBody>
                    <a:bodyPr/>
                    <a:lstStyle/>
                    <a:p>
                      <a:r>
                        <a:rPr lang="en-US" sz="1600" dirty="0"/>
                        <a:t>Compare solutions,</a:t>
                      </a:r>
                      <a:r>
                        <a:rPr lang="en-US" sz="1600" baseline="0" dirty="0"/>
                        <a:t> test them, and evaluate each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Improve a solution based on results of simple tests, including failure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Use systematic processes to </a:t>
                      </a:r>
                      <a:r>
                        <a:rPr lang="en-US" sz="1600" b="1" dirty="0"/>
                        <a:t>iteratively test and refine </a:t>
                      </a:r>
                      <a:r>
                        <a:rPr lang="en-US" sz="1600" dirty="0"/>
                        <a:t>a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097523"/>
                  </a:ext>
                </a:extLst>
              </a:tr>
            </a:tbl>
          </a:graphicData>
        </a:graphic>
      </p:graphicFrame>
    </p:spTree>
    <p:extLst>
      <p:ext uri="{BB962C8B-B14F-4D97-AF65-F5344CB8AC3E}">
        <p14:creationId xmlns:p14="http://schemas.microsoft.com/office/powerpoint/2010/main" val="361664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Progression</a:t>
            </a:r>
          </a:p>
        </p:txBody>
      </p:sp>
      <p:sp>
        <p:nvSpPr>
          <p:cNvPr id="3" name="Content Placeholder 2"/>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8A51FB72-9B6A-B646-A647-BC411F17B6BD}"/>
              </a:ext>
            </a:extLst>
          </p:cNvPr>
          <p:cNvGraphicFramePr>
            <a:graphicFrameLocks noGrp="1"/>
          </p:cNvGraphicFramePr>
          <p:nvPr>
            <p:extLst>
              <p:ext uri="{D42A27DB-BD31-4B8C-83A1-F6EECF244321}">
                <p14:modId xmlns:p14="http://schemas.microsoft.com/office/powerpoint/2010/main" val="594990234"/>
              </p:ext>
            </p:extLst>
          </p:nvPr>
        </p:nvGraphicFramePr>
        <p:xfrm>
          <a:off x="0" y="1446848"/>
          <a:ext cx="12192000" cy="5618057"/>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1864961962"/>
                    </a:ext>
                  </a:extLst>
                </a:gridCol>
                <a:gridCol w="3048000">
                  <a:extLst>
                    <a:ext uri="{9D8B030D-6E8A-4147-A177-3AD203B41FA5}">
                      <a16:colId xmlns:a16="http://schemas.microsoft.com/office/drawing/2014/main" val="1815384510"/>
                    </a:ext>
                  </a:extLst>
                </a:gridCol>
                <a:gridCol w="3048000">
                  <a:extLst>
                    <a:ext uri="{9D8B030D-6E8A-4147-A177-3AD203B41FA5}">
                      <a16:colId xmlns:a16="http://schemas.microsoft.com/office/drawing/2014/main" val="580634351"/>
                    </a:ext>
                  </a:extLst>
                </a:gridCol>
                <a:gridCol w="3048000">
                  <a:extLst>
                    <a:ext uri="{9D8B030D-6E8A-4147-A177-3AD203B41FA5}">
                      <a16:colId xmlns:a16="http://schemas.microsoft.com/office/drawing/2014/main" val="2300354667"/>
                    </a:ext>
                  </a:extLst>
                </a:gridCol>
              </a:tblGrid>
              <a:tr h="534820">
                <a:tc>
                  <a:txBody>
                    <a:bodyPr/>
                    <a:lstStyle/>
                    <a:p>
                      <a:pPr algn="ctr"/>
                      <a:r>
                        <a:rPr lang="en-US" sz="32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584345"/>
                  </a:ext>
                </a:extLst>
              </a:tr>
              <a:tr h="432949">
                <a:tc gridSpan="4">
                  <a:txBody>
                    <a:bodyPr/>
                    <a:lstStyle/>
                    <a:p>
                      <a:r>
                        <a:rPr lang="en-US" sz="2400" dirty="0"/>
                        <a:t>ETS1.A: Defining</a:t>
                      </a:r>
                      <a:r>
                        <a:rPr lang="en-US" sz="2400" baseline="0" dirty="0"/>
                        <a:t> and delimiting an engineering problem</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6645175"/>
                  </a:ext>
                </a:extLst>
              </a:tr>
              <a:tr h="1222446">
                <a:tc>
                  <a:txBody>
                    <a:bodyPr/>
                    <a:lstStyle/>
                    <a:p>
                      <a:r>
                        <a:rPr lang="en-US" sz="1600" dirty="0"/>
                        <a:t>Identify situations that people want to change as problems that can be solved through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Specify criteria and constraints</a:t>
                      </a:r>
                      <a:r>
                        <a:rPr lang="en-US" sz="1600" baseline="0" dirty="0"/>
                        <a:t> that a possible solution to a simple problem must meet</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Attend to precision of criteria</a:t>
                      </a:r>
                      <a:r>
                        <a:rPr lang="en-US" sz="1600" baseline="0" dirty="0"/>
                        <a:t> and constraints and considerations likely to limit possible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Attend to a broad range of considerations</a:t>
                      </a:r>
                      <a:r>
                        <a:rPr lang="en-US" sz="1600" baseline="0" dirty="0"/>
                        <a:t> in criteria and constraints for </a:t>
                      </a:r>
                      <a:r>
                        <a:rPr lang="en-US" sz="1600" b="1" baseline="0" dirty="0"/>
                        <a:t>problems of social and global significance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51370"/>
                  </a:ext>
                </a:extLst>
              </a:tr>
              <a:tr h="432949">
                <a:tc gridSpan="4">
                  <a:txBody>
                    <a:bodyPr/>
                    <a:lstStyle/>
                    <a:p>
                      <a:r>
                        <a:rPr lang="en-US" sz="2400" dirty="0"/>
                        <a:t>ETS1.B: Developing Possible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3935318"/>
                  </a:ext>
                </a:extLst>
              </a:tr>
              <a:tr h="993237">
                <a:tc>
                  <a:txBody>
                    <a:bodyPr/>
                    <a:lstStyle/>
                    <a:p>
                      <a:r>
                        <a:rPr lang="en-US" sz="1600" dirty="0"/>
                        <a:t>Convey possible solutions through visual or physical representations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Research and explore</a:t>
                      </a:r>
                      <a:r>
                        <a:rPr lang="en-US" sz="1600" baseline="0" dirty="0"/>
                        <a:t> multiple possible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Combine</a:t>
                      </a:r>
                      <a:r>
                        <a:rPr lang="en-US" sz="1600" baseline="0" dirty="0"/>
                        <a:t> parts of different solutions to create new solutions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Break a major problem</a:t>
                      </a:r>
                      <a:r>
                        <a:rPr lang="en-US" sz="1600" baseline="0" dirty="0"/>
                        <a:t> into </a:t>
                      </a:r>
                      <a:r>
                        <a:rPr lang="en-US" sz="1600" b="1" baseline="0" dirty="0"/>
                        <a:t>smaller problems </a:t>
                      </a:r>
                      <a:r>
                        <a:rPr lang="en-US" sz="1600" baseline="0" dirty="0"/>
                        <a:t>that can be solved separately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798507"/>
                  </a:ext>
                </a:extLst>
              </a:tr>
              <a:tr h="432949">
                <a:tc gridSpan="4">
                  <a:txBody>
                    <a:bodyPr/>
                    <a:lstStyle/>
                    <a:p>
                      <a:r>
                        <a:rPr lang="en-US" sz="2400" dirty="0"/>
                        <a:t>ETS1.C: Optimizing</a:t>
                      </a:r>
                      <a:r>
                        <a:rPr lang="en-US" sz="2400" baseline="0" dirty="0"/>
                        <a:t> the Design Solution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001379"/>
                  </a:ext>
                </a:extLst>
              </a:tr>
              <a:tr h="1451654">
                <a:tc>
                  <a:txBody>
                    <a:bodyPr/>
                    <a:lstStyle/>
                    <a:p>
                      <a:r>
                        <a:rPr lang="en-US" sz="1600" dirty="0"/>
                        <a:t>Compare solutions,</a:t>
                      </a:r>
                      <a:r>
                        <a:rPr lang="en-US" sz="1600" baseline="0" dirty="0"/>
                        <a:t> test them, and evaluate each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Improve a solution based on results of simple tests, including failure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Use systematic processes to iteratively test and refine a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Prioritize criteria, </a:t>
                      </a:r>
                      <a:r>
                        <a:rPr lang="en-US" sz="1600" b="1" dirty="0"/>
                        <a:t>consider trade-offs</a:t>
                      </a:r>
                      <a:r>
                        <a:rPr lang="en-US" sz="1600" dirty="0"/>
                        <a:t>,</a:t>
                      </a:r>
                      <a:r>
                        <a:rPr lang="en-US" sz="1600" baseline="0" dirty="0"/>
                        <a:t> and assess social and environmental impacts as a complex solution is tested and refined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097523"/>
                  </a:ext>
                </a:extLst>
              </a:tr>
            </a:tbl>
          </a:graphicData>
        </a:graphic>
      </p:graphicFrame>
    </p:spTree>
    <p:extLst>
      <p:ext uri="{BB962C8B-B14F-4D97-AF65-F5344CB8AC3E}">
        <p14:creationId xmlns:p14="http://schemas.microsoft.com/office/powerpoint/2010/main" val="424273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Integrate Engineering</a:t>
            </a:r>
          </a:p>
        </p:txBody>
      </p:sp>
      <p:sp>
        <p:nvSpPr>
          <p:cNvPr id="3" name="Content Placeholder 2"/>
          <p:cNvSpPr>
            <a:spLocks noGrp="1"/>
          </p:cNvSpPr>
          <p:nvPr>
            <p:ph idx="1"/>
          </p:nvPr>
        </p:nvSpPr>
        <p:spPr/>
        <p:txBody>
          <a:bodyPr>
            <a:normAutofit/>
          </a:bodyPr>
          <a:lstStyle/>
          <a:p>
            <a:endParaRPr lang="en-US" dirty="0"/>
          </a:p>
          <a:p>
            <a:pPr marL="0" indent="0">
              <a:buNone/>
            </a:pPr>
            <a:r>
              <a:rPr lang="en-US" dirty="0"/>
              <a:t>ETS2: Links Among Engineering, Technology, and Society</a:t>
            </a:r>
          </a:p>
          <a:p>
            <a:r>
              <a:rPr lang="en-US" dirty="0"/>
              <a:t>Analyzing engineered systems, technologies and impact on society</a:t>
            </a:r>
          </a:p>
          <a:p>
            <a:pPr lvl="1"/>
            <a:r>
              <a:rPr lang="en-US" dirty="0"/>
              <a:t>Debates, presentations</a:t>
            </a:r>
          </a:p>
          <a:p>
            <a:endParaRPr lang="en-US" dirty="0"/>
          </a:p>
          <a:p>
            <a:r>
              <a:rPr lang="en-US" dirty="0"/>
              <a:t>Researching technological advances</a:t>
            </a:r>
          </a:p>
          <a:p>
            <a:pPr lvl="1"/>
            <a:r>
              <a:rPr lang="en-US" dirty="0"/>
              <a:t>Tracing how advances in science and engineering lead to new technology and vice versa</a:t>
            </a:r>
          </a:p>
          <a:p>
            <a:pPr lvl="1"/>
            <a:r>
              <a:rPr lang="en-US" dirty="0"/>
              <a:t>Creating timelines of advances</a:t>
            </a:r>
          </a:p>
        </p:txBody>
      </p:sp>
    </p:spTree>
    <p:extLst>
      <p:ext uri="{BB962C8B-B14F-4D97-AF65-F5344CB8AC3E}">
        <p14:creationId xmlns:p14="http://schemas.microsoft.com/office/powerpoint/2010/main" val="153212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D87-063D-6345-BECF-B5EB7B7BE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82A775-F635-9D4F-A77D-03CDC70C9DE8}"/>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F70A3388-9FE4-0F40-86DE-DA1C0CC26300}"/>
              </a:ext>
            </a:extLst>
          </p:cNvPr>
          <p:cNvGraphicFramePr>
            <a:graphicFrameLocks noGrp="1"/>
          </p:cNvGraphicFramePr>
          <p:nvPr>
            <p:extLst>
              <p:ext uri="{D42A27DB-BD31-4B8C-83A1-F6EECF244321}">
                <p14:modId xmlns:p14="http://schemas.microsoft.com/office/powerpoint/2010/main" val="1965117064"/>
              </p:ext>
            </p:extLst>
          </p:nvPr>
        </p:nvGraphicFramePr>
        <p:xfrm>
          <a:off x="206475" y="230832"/>
          <a:ext cx="11651228" cy="6383327"/>
        </p:xfrm>
        <a:graphic>
          <a:graphicData uri="http://schemas.openxmlformats.org/drawingml/2006/table">
            <a:tbl>
              <a:tblPr firstRow="1" bandRow="1">
                <a:tableStyleId>{21E4AEA4-8DFA-4A89-87EB-49C32662AFE0}</a:tableStyleId>
              </a:tblPr>
              <a:tblGrid>
                <a:gridCol w="2912807">
                  <a:extLst>
                    <a:ext uri="{9D8B030D-6E8A-4147-A177-3AD203B41FA5}">
                      <a16:colId xmlns:a16="http://schemas.microsoft.com/office/drawing/2014/main" val="1864961962"/>
                    </a:ext>
                  </a:extLst>
                </a:gridCol>
                <a:gridCol w="2912807">
                  <a:extLst>
                    <a:ext uri="{9D8B030D-6E8A-4147-A177-3AD203B41FA5}">
                      <a16:colId xmlns:a16="http://schemas.microsoft.com/office/drawing/2014/main" val="1815384510"/>
                    </a:ext>
                  </a:extLst>
                </a:gridCol>
                <a:gridCol w="2912807">
                  <a:extLst>
                    <a:ext uri="{9D8B030D-6E8A-4147-A177-3AD203B41FA5}">
                      <a16:colId xmlns:a16="http://schemas.microsoft.com/office/drawing/2014/main" val="580634351"/>
                    </a:ext>
                  </a:extLst>
                </a:gridCol>
                <a:gridCol w="2912807">
                  <a:extLst>
                    <a:ext uri="{9D8B030D-6E8A-4147-A177-3AD203B41FA5}">
                      <a16:colId xmlns:a16="http://schemas.microsoft.com/office/drawing/2014/main" val="2300354667"/>
                    </a:ext>
                  </a:extLst>
                </a:gridCol>
              </a:tblGrid>
              <a:tr h="927563">
                <a:tc>
                  <a:txBody>
                    <a:bodyPr/>
                    <a:lstStyle/>
                    <a:p>
                      <a:pPr algn="ctr"/>
                      <a:r>
                        <a:rPr lang="en-US" sz="28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4345"/>
                  </a:ext>
                </a:extLst>
              </a:tr>
              <a:tr h="675164">
                <a:tc gridSpan="4">
                  <a:txBody>
                    <a:bodyPr/>
                    <a:lstStyle/>
                    <a:p>
                      <a:r>
                        <a:rPr lang="en-US" sz="2000" dirty="0"/>
                        <a:t>ETS2.A:</a:t>
                      </a:r>
                      <a:r>
                        <a:rPr lang="en-US" sz="2000" baseline="0" dirty="0"/>
                        <a:t> Interdependence of Science, Engineering, and Technology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6645175"/>
                  </a:ext>
                </a:extLst>
              </a:tr>
              <a:tr h="1753830">
                <a:tc>
                  <a:txBody>
                    <a:bodyPr/>
                    <a:lstStyle/>
                    <a:p>
                      <a:r>
                        <a:rPr lang="en-US" sz="1400" dirty="0"/>
                        <a:t>Science and engineering involve the use of </a:t>
                      </a:r>
                      <a:r>
                        <a:rPr lang="en-US" sz="1400" b="1" dirty="0"/>
                        <a:t>tools to observe and measure things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51370"/>
                  </a:ext>
                </a:extLst>
              </a:tr>
              <a:tr h="689664">
                <a:tc gridSpan="4">
                  <a:txBody>
                    <a:bodyPr/>
                    <a:lstStyle/>
                    <a:p>
                      <a:r>
                        <a:rPr lang="en-US" sz="2000" dirty="0"/>
                        <a:t>ETS2.B: Influence</a:t>
                      </a:r>
                      <a:r>
                        <a:rPr lang="en-US" sz="2000" baseline="0" dirty="0"/>
                        <a:t> of Engineering, Technology, and Science on Society and the Natural World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3935318"/>
                  </a:ext>
                </a:extLst>
              </a:tr>
              <a:tr h="2337106">
                <a:tc>
                  <a:txBody>
                    <a:bodyPr/>
                    <a:lstStyle/>
                    <a:p>
                      <a:r>
                        <a:rPr lang="en-US" sz="1400" dirty="0"/>
                        <a:t>Every </a:t>
                      </a:r>
                      <a:r>
                        <a:rPr lang="en-US" sz="1400" b="1" dirty="0"/>
                        <a:t>human-made product </a:t>
                      </a:r>
                      <a:r>
                        <a:rPr lang="en-US" sz="1400" dirty="0"/>
                        <a:t>is designed by applying some knowledge of the natural world and is built by using natural materials.</a:t>
                      </a:r>
                    </a:p>
                    <a:p>
                      <a:r>
                        <a:rPr lang="en-US" sz="1400" dirty="0"/>
                        <a:t>Taking natural materials to make things </a:t>
                      </a:r>
                      <a:r>
                        <a:rPr lang="en-US" sz="1400" b="1" dirty="0"/>
                        <a:t>impacts the environment</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798507"/>
                  </a:ext>
                </a:extLst>
              </a:tr>
            </a:tbl>
          </a:graphicData>
        </a:graphic>
      </p:graphicFrame>
    </p:spTree>
    <p:extLst>
      <p:ext uri="{BB962C8B-B14F-4D97-AF65-F5344CB8AC3E}">
        <p14:creationId xmlns:p14="http://schemas.microsoft.com/office/powerpoint/2010/main" val="265859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D87-063D-6345-BECF-B5EB7B7BE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82A775-F635-9D4F-A77D-03CDC70C9DE8}"/>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F70A3388-9FE4-0F40-86DE-DA1C0CC26300}"/>
              </a:ext>
            </a:extLst>
          </p:cNvPr>
          <p:cNvGraphicFramePr>
            <a:graphicFrameLocks noGrp="1"/>
          </p:cNvGraphicFramePr>
          <p:nvPr>
            <p:extLst>
              <p:ext uri="{D42A27DB-BD31-4B8C-83A1-F6EECF244321}">
                <p14:modId xmlns:p14="http://schemas.microsoft.com/office/powerpoint/2010/main" val="4193375886"/>
              </p:ext>
            </p:extLst>
          </p:nvPr>
        </p:nvGraphicFramePr>
        <p:xfrm>
          <a:off x="206475" y="230832"/>
          <a:ext cx="11651228" cy="6429049"/>
        </p:xfrm>
        <a:graphic>
          <a:graphicData uri="http://schemas.openxmlformats.org/drawingml/2006/table">
            <a:tbl>
              <a:tblPr firstRow="1" bandRow="1">
                <a:tableStyleId>{21E4AEA4-8DFA-4A89-87EB-49C32662AFE0}</a:tableStyleId>
              </a:tblPr>
              <a:tblGrid>
                <a:gridCol w="2912807">
                  <a:extLst>
                    <a:ext uri="{9D8B030D-6E8A-4147-A177-3AD203B41FA5}">
                      <a16:colId xmlns:a16="http://schemas.microsoft.com/office/drawing/2014/main" val="1864961962"/>
                    </a:ext>
                  </a:extLst>
                </a:gridCol>
                <a:gridCol w="2912807">
                  <a:extLst>
                    <a:ext uri="{9D8B030D-6E8A-4147-A177-3AD203B41FA5}">
                      <a16:colId xmlns:a16="http://schemas.microsoft.com/office/drawing/2014/main" val="1815384510"/>
                    </a:ext>
                  </a:extLst>
                </a:gridCol>
                <a:gridCol w="2912807">
                  <a:extLst>
                    <a:ext uri="{9D8B030D-6E8A-4147-A177-3AD203B41FA5}">
                      <a16:colId xmlns:a16="http://schemas.microsoft.com/office/drawing/2014/main" val="580634351"/>
                    </a:ext>
                  </a:extLst>
                </a:gridCol>
                <a:gridCol w="2912807">
                  <a:extLst>
                    <a:ext uri="{9D8B030D-6E8A-4147-A177-3AD203B41FA5}">
                      <a16:colId xmlns:a16="http://schemas.microsoft.com/office/drawing/2014/main" val="2300354667"/>
                    </a:ext>
                  </a:extLst>
                </a:gridCol>
              </a:tblGrid>
              <a:tr h="651882">
                <a:tc>
                  <a:txBody>
                    <a:bodyPr/>
                    <a:lstStyle/>
                    <a:p>
                      <a:pPr algn="ctr"/>
                      <a:r>
                        <a:rPr lang="en-US" sz="28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4345"/>
                  </a:ext>
                </a:extLst>
              </a:tr>
              <a:tr h="474498">
                <a:tc gridSpan="4">
                  <a:txBody>
                    <a:bodyPr/>
                    <a:lstStyle/>
                    <a:p>
                      <a:r>
                        <a:rPr lang="en-US" sz="2000" dirty="0"/>
                        <a:t>ETS2.A:</a:t>
                      </a:r>
                      <a:r>
                        <a:rPr lang="en-US" sz="2000" baseline="0" dirty="0"/>
                        <a:t> Interdependence of Science, Engineering, and Technology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6645175"/>
                  </a:ext>
                </a:extLst>
              </a:tr>
              <a:tr h="1642493">
                <a:tc>
                  <a:txBody>
                    <a:bodyPr/>
                    <a:lstStyle/>
                    <a:p>
                      <a:r>
                        <a:rPr lang="en-US" sz="1400" dirty="0"/>
                        <a:t>Science and engineering involve the use of tools to observe and measure things.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Science and technology support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Tools and instruments are used to </a:t>
                      </a:r>
                      <a:r>
                        <a:rPr lang="en-US" sz="1400" b="1" dirty="0"/>
                        <a:t>answer scientific questions</a:t>
                      </a:r>
                      <a:r>
                        <a:rPr lang="en-US" sz="1400" dirty="0"/>
                        <a:t>, while scientific discoveries lead to the </a:t>
                      </a:r>
                      <a:r>
                        <a:rPr lang="en-US" sz="1400" b="1" dirty="0"/>
                        <a:t>development of new technologies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51370"/>
                  </a:ext>
                </a:extLst>
              </a:tr>
              <a:tr h="484689">
                <a:tc gridSpan="4">
                  <a:txBody>
                    <a:bodyPr/>
                    <a:lstStyle/>
                    <a:p>
                      <a:r>
                        <a:rPr lang="en-US" sz="2000" dirty="0"/>
                        <a:t>ETS2.B: Influence</a:t>
                      </a:r>
                      <a:r>
                        <a:rPr lang="en-US" sz="2000" baseline="0" dirty="0"/>
                        <a:t> of Engineering, Technology, and Science on Society and the Natural World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3935318"/>
                  </a:ext>
                </a:extLst>
              </a:tr>
              <a:tr h="3175487">
                <a:tc>
                  <a:txBody>
                    <a:bodyPr/>
                    <a:lstStyle/>
                    <a:p>
                      <a:r>
                        <a:rPr lang="en-US" sz="1400" dirty="0"/>
                        <a:t>Every human-made product is designed by applying some knowledge of the natural world and is built by using natural materials.</a:t>
                      </a:r>
                    </a:p>
                    <a:p>
                      <a:r>
                        <a:rPr lang="en-US" sz="1400" dirty="0"/>
                        <a:t>Taking natural materials to make things impacts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People’s needs and wants change over time, as do their demands for new and improved technologies.</a:t>
                      </a:r>
                    </a:p>
                    <a:p>
                      <a:r>
                        <a:rPr lang="en-US" sz="1400" b="1" dirty="0"/>
                        <a:t>Engineers improve existing technologies or develop new ones </a:t>
                      </a:r>
                      <a:r>
                        <a:rPr lang="en-US" sz="1400" dirty="0"/>
                        <a:t>to increase their benefits, decrease known risks, and meet societal demands.</a:t>
                      </a:r>
                    </a:p>
                    <a:p>
                      <a:r>
                        <a:rPr lang="en-US" sz="1400" dirty="0"/>
                        <a:t>When new technologies become available, they can bring about </a:t>
                      </a:r>
                      <a:r>
                        <a:rPr lang="en-US" sz="1400" b="1" dirty="0"/>
                        <a:t>changes in the way people live </a:t>
                      </a:r>
                      <a:r>
                        <a:rPr lang="en-US" sz="1400" dirty="0"/>
                        <a:t>and interact with one another.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798507"/>
                  </a:ext>
                </a:extLst>
              </a:tr>
            </a:tbl>
          </a:graphicData>
        </a:graphic>
      </p:graphicFrame>
    </p:spTree>
    <p:extLst>
      <p:ext uri="{BB962C8B-B14F-4D97-AF65-F5344CB8AC3E}">
        <p14:creationId xmlns:p14="http://schemas.microsoft.com/office/powerpoint/2010/main" val="210783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 y="335"/>
            <a:ext cx="12190048" cy="6857330"/>
          </a:xfrm>
          <a:prstGeom prst="rect">
            <a:avLst/>
          </a:prstGeom>
        </p:spPr>
      </p:pic>
      <p:sp>
        <p:nvSpPr>
          <p:cNvPr id="2" name="TextBox 1"/>
          <p:cNvSpPr txBox="1"/>
          <p:nvPr/>
        </p:nvSpPr>
        <p:spPr>
          <a:xfrm>
            <a:off x="614363" y="2505670"/>
            <a:ext cx="6303842" cy="923330"/>
          </a:xfrm>
          <a:prstGeom prst="rect">
            <a:avLst/>
          </a:prstGeom>
          <a:noFill/>
        </p:spPr>
        <p:txBody>
          <a:bodyPr wrap="none" rtlCol="0">
            <a:spAutoFit/>
          </a:bodyPr>
          <a:lstStyle/>
          <a:p>
            <a:r>
              <a:rPr lang="en-US" sz="5400" dirty="0">
                <a:solidFill>
                  <a:schemeClr val="bg1"/>
                </a:solidFill>
              </a:rPr>
              <a:t>Science Share-A-Thon</a:t>
            </a:r>
          </a:p>
        </p:txBody>
      </p:sp>
      <p:sp>
        <p:nvSpPr>
          <p:cNvPr id="5" name="TextBox 4"/>
          <p:cNvSpPr txBox="1"/>
          <p:nvPr/>
        </p:nvSpPr>
        <p:spPr>
          <a:xfrm>
            <a:off x="5410201" y="4220002"/>
            <a:ext cx="3885872" cy="646331"/>
          </a:xfrm>
          <a:prstGeom prst="rect">
            <a:avLst/>
          </a:prstGeom>
          <a:noFill/>
        </p:spPr>
        <p:txBody>
          <a:bodyPr wrap="none" rtlCol="0">
            <a:spAutoFit/>
          </a:bodyPr>
          <a:lstStyle/>
          <a:p>
            <a:r>
              <a:rPr lang="en-US" sz="3600" dirty="0">
                <a:solidFill>
                  <a:schemeClr val="bg1"/>
                </a:solidFill>
              </a:rPr>
              <a:t>November 17, 2018</a:t>
            </a:r>
          </a:p>
        </p:txBody>
      </p:sp>
      <p:pic>
        <p:nvPicPr>
          <p:cNvPr id="6" name="Picture 5" descr="C:\Users\kswade\AppData\Local\Temp\Temp1_SCS-Logos (1)[7817].zip\SCS-Logos\SCS-Logo-Color-Transpar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 y="5072064"/>
            <a:ext cx="1864043" cy="1709616"/>
          </a:xfrm>
          <a:prstGeom prst="rect">
            <a:avLst/>
          </a:prstGeom>
          <a:noFill/>
          <a:ln>
            <a:noFill/>
          </a:ln>
        </p:spPr>
      </p:pic>
    </p:spTree>
    <p:extLst>
      <p:ext uri="{BB962C8B-B14F-4D97-AF65-F5344CB8AC3E}">
        <p14:creationId xmlns:p14="http://schemas.microsoft.com/office/powerpoint/2010/main" val="85815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D87-063D-6345-BECF-B5EB7B7BE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82A775-F635-9D4F-A77D-03CDC70C9DE8}"/>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F70A3388-9FE4-0F40-86DE-DA1C0CC26300}"/>
              </a:ext>
            </a:extLst>
          </p:cNvPr>
          <p:cNvGraphicFramePr>
            <a:graphicFrameLocks noGrp="1"/>
          </p:cNvGraphicFramePr>
          <p:nvPr>
            <p:extLst>
              <p:ext uri="{D42A27DB-BD31-4B8C-83A1-F6EECF244321}">
                <p14:modId xmlns:p14="http://schemas.microsoft.com/office/powerpoint/2010/main" val="2990211579"/>
              </p:ext>
            </p:extLst>
          </p:nvPr>
        </p:nvGraphicFramePr>
        <p:xfrm>
          <a:off x="206475" y="230832"/>
          <a:ext cx="11651228" cy="6429048"/>
        </p:xfrm>
        <a:graphic>
          <a:graphicData uri="http://schemas.openxmlformats.org/drawingml/2006/table">
            <a:tbl>
              <a:tblPr firstRow="1" bandRow="1">
                <a:tableStyleId>{21E4AEA4-8DFA-4A89-87EB-49C32662AFE0}</a:tableStyleId>
              </a:tblPr>
              <a:tblGrid>
                <a:gridCol w="2912807">
                  <a:extLst>
                    <a:ext uri="{9D8B030D-6E8A-4147-A177-3AD203B41FA5}">
                      <a16:colId xmlns:a16="http://schemas.microsoft.com/office/drawing/2014/main" val="1864961962"/>
                    </a:ext>
                  </a:extLst>
                </a:gridCol>
                <a:gridCol w="2912807">
                  <a:extLst>
                    <a:ext uri="{9D8B030D-6E8A-4147-A177-3AD203B41FA5}">
                      <a16:colId xmlns:a16="http://schemas.microsoft.com/office/drawing/2014/main" val="1815384510"/>
                    </a:ext>
                  </a:extLst>
                </a:gridCol>
                <a:gridCol w="2912807">
                  <a:extLst>
                    <a:ext uri="{9D8B030D-6E8A-4147-A177-3AD203B41FA5}">
                      <a16:colId xmlns:a16="http://schemas.microsoft.com/office/drawing/2014/main" val="580634351"/>
                    </a:ext>
                  </a:extLst>
                </a:gridCol>
                <a:gridCol w="2912807">
                  <a:extLst>
                    <a:ext uri="{9D8B030D-6E8A-4147-A177-3AD203B41FA5}">
                      <a16:colId xmlns:a16="http://schemas.microsoft.com/office/drawing/2014/main" val="2300354667"/>
                    </a:ext>
                  </a:extLst>
                </a:gridCol>
              </a:tblGrid>
              <a:tr h="562469">
                <a:tc>
                  <a:txBody>
                    <a:bodyPr/>
                    <a:lstStyle/>
                    <a:p>
                      <a:pPr algn="ctr"/>
                      <a:r>
                        <a:rPr lang="en-US" sz="28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4345"/>
                  </a:ext>
                </a:extLst>
              </a:tr>
              <a:tr h="409415">
                <a:tc gridSpan="4">
                  <a:txBody>
                    <a:bodyPr/>
                    <a:lstStyle/>
                    <a:p>
                      <a:r>
                        <a:rPr lang="en-US" sz="2000" dirty="0"/>
                        <a:t>ETS2.A:</a:t>
                      </a:r>
                      <a:r>
                        <a:rPr lang="en-US" sz="2000" baseline="0" dirty="0"/>
                        <a:t> Interdependence of Science, Engineering, and Technology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6645175"/>
                  </a:ext>
                </a:extLst>
              </a:tr>
              <a:tr h="1858115">
                <a:tc>
                  <a:txBody>
                    <a:bodyPr/>
                    <a:lstStyle/>
                    <a:p>
                      <a:r>
                        <a:rPr lang="en-US" sz="1400" dirty="0"/>
                        <a:t>Science and engineering involve the use of tools to observe and measure things.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Science and technology support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Tools and instruments are used to answer scientific questions, while scientific discoveries lead to the development of new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Engineering advances </a:t>
                      </a:r>
                      <a:r>
                        <a:rPr lang="en-US" sz="1400" dirty="0"/>
                        <a:t>have led to important discoveries in virtually every field of science and scientific discoveries have led to the development of entire industries and engineered systems.</a:t>
                      </a:r>
                    </a:p>
                    <a:p>
                      <a:r>
                        <a:rPr lang="en-US" sz="1400" dirty="0"/>
                        <a:t>Science and technology drive each other forward.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51370"/>
                  </a:ext>
                </a:extLst>
              </a:tr>
              <a:tr h="418208">
                <a:tc gridSpan="4">
                  <a:txBody>
                    <a:bodyPr/>
                    <a:lstStyle/>
                    <a:p>
                      <a:r>
                        <a:rPr lang="en-US" sz="2000" dirty="0"/>
                        <a:t>ETS2.B: Influence</a:t>
                      </a:r>
                      <a:r>
                        <a:rPr lang="en-US" sz="2000" baseline="0" dirty="0"/>
                        <a:t> of Engineering, Technology, and Science on Society and the Natural World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3935318"/>
                  </a:ext>
                </a:extLst>
              </a:tr>
              <a:tr h="3180841">
                <a:tc>
                  <a:txBody>
                    <a:bodyPr/>
                    <a:lstStyle/>
                    <a:p>
                      <a:r>
                        <a:rPr lang="en-US" sz="1400" dirty="0"/>
                        <a:t>Every human-made product is designed by applying some knowledge of the natural world and is built by using natural materials.</a:t>
                      </a:r>
                    </a:p>
                    <a:p>
                      <a:r>
                        <a:rPr lang="en-US" sz="1400" dirty="0"/>
                        <a:t>Taking natural materials to make things impacts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People’s needs and wants change over time, as do their demands for new and improved technologies.</a:t>
                      </a:r>
                    </a:p>
                    <a:p>
                      <a:r>
                        <a:rPr lang="en-US" sz="1400" dirty="0"/>
                        <a:t>Engineers improve existing technologies or develop new ones to increase their benefits, decrease known risks, and meet societal demands.</a:t>
                      </a:r>
                    </a:p>
                    <a:p>
                      <a:r>
                        <a:rPr lang="en-US" sz="1400" dirty="0"/>
                        <a:t>When new technologies become available, they can bring about changes in the way people live and interact with one another.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All human activity draws on natural resources and has both </a:t>
                      </a:r>
                      <a:r>
                        <a:rPr lang="en-US" sz="1400" b="1" dirty="0"/>
                        <a:t>short and long-term consequences</a:t>
                      </a:r>
                      <a:r>
                        <a:rPr lang="en-US" sz="1400" dirty="0"/>
                        <a:t>, positive as well as negative, for the health of people and the natural environment.</a:t>
                      </a:r>
                    </a:p>
                    <a:p>
                      <a:r>
                        <a:rPr lang="en-US" sz="1400" dirty="0"/>
                        <a:t>The uses of technologies and any limitations on their use are driven by individual or societal needs, desires, and values; by the findings of scientific research; and by differences in such factors as climate, natural resources, and economic conditions.</a:t>
                      </a:r>
                    </a:p>
                    <a:p>
                      <a:r>
                        <a:rPr lang="en-US" sz="1400" dirty="0"/>
                        <a:t>Technology use varies over time and from region to 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798507"/>
                  </a:ext>
                </a:extLst>
              </a:tr>
            </a:tbl>
          </a:graphicData>
        </a:graphic>
      </p:graphicFrame>
    </p:spTree>
    <p:extLst>
      <p:ext uri="{BB962C8B-B14F-4D97-AF65-F5344CB8AC3E}">
        <p14:creationId xmlns:p14="http://schemas.microsoft.com/office/powerpoint/2010/main" val="239173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D87-063D-6345-BECF-B5EB7B7BE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82A775-F635-9D4F-A77D-03CDC70C9DE8}"/>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F70A3388-9FE4-0F40-86DE-DA1C0CC26300}"/>
              </a:ext>
            </a:extLst>
          </p:cNvPr>
          <p:cNvGraphicFramePr>
            <a:graphicFrameLocks noGrp="1"/>
          </p:cNvGraphicFramePr>
          <p:nvPr>
            <p:extLst>
              <p:ext uri="{D42A27DB-BD31-4B8C-83A1-F6EECF244321}">
                <p14:modId xmlns:p14="http://schemas.microsoft.com/office/powerpoint/2010/main" val="2534333633"/>
              </p:ext>
            </p:extLst>
          </p:nvPr>
        </p:nvGraphicFramePr>
        <p:xfrm>
          <a:off x="206475" y="230832"/>
          <a:ext cx="11651228" cy="6435518"/>
        </p:xfrm>
        <a:graphic>
          <a:graphicData uri="http://schemas.openxmlformats.org/drawingml/2006/table">
            <a:tbl>
              <a:tblPr firstRow="1" bandRow="1">
                <a:tableStyleId>{21E4AEA4-8DFA-4A89-87EB-49C32662AFE0}</a:tableStyleId>
              </a:tblPr>
              <a:tblGrid>
                <a:gridCol w="2912807">
                  <a:extLst>
                    <a:ext uri="{9D8B030D-6E8A-4147-A177-3AD203B41FA5}">
                      <a16:colId xmlns:a16="http://schemas.microsoft.com/office/drawing/2014/main" val="1864961962"/>
                    </a:ext>
                  </a:extLst>
                </a:gridCol>
                <a:gridCol w="2912807">
                  <a:extLst>
                    <a:ext uri="{9D8B030D-6E8A-4147-A177-3AD203B41FA5}">
                      <a16:colId xmlns:a16="http://schemas.microsoft.com/office/drawing/2014/main" val="1815384510"/>
                    </a:ext>
                  </a:extLst>
                </a:gridCol>
                <a:gridCol w="2912807">
                  <a:extLst>
                    <a:ext uri="{9D8B030D-6E8A-4147-A177-3AD203B41FA5}">
                      <a16:colId xmlns:a16="http://schemas.microsoft.com/office/drawing/2014/main" val="580634351"/>
                    </a:ext>
                  </a:extLst>
                </a:gridCol>
                <a:gridCol w="2912807">
                  <a:extLst>
                    <a:ext uri="{9D8B030D-6E8A-4147-A177-3AD203B41FA5}">
                      <a16:colId xmlns:a16="http://schemas.microsoft.com/office/drawing/2014/main" val="2300354667"/>
                    </a:ext>
                  </a:extLst>
                </a:gridCol>
              </a:tblGrid>
              <a:tr h="544368">
                <a:tc>
                  <a:txBody>
                    <a:bodyPr/>
                    <a:lstStyle/>
                    <a:p>
                      <a:pPr algn="ctr"/>
                      <a:r>
                        <a:rPr lang="en-US" sz="2800" dirty="0"/>
                        <a:t>K-2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4345"/>
                  </a:ext>
                </a:extLst>
              </a:tr>
              <a:tr h="348706">
                <a:tc gridSpan="4">
                  <a:txBody>
                    <a:bodyPr/>
                    <a:lstStyle/>
                    <a:p>
                      <a:r>
                        <a:rPr lang="en-US" sz="2000" dirty="0"/>
                        <a:t>ETS2.A:</a:t>
                      </a:r>
                      <a:r>
                        <a:rPr lang="en-US" sz="2000" baseline="0" dirty="0"/>
                        <a:t> Interdependence of Science, Engineering, and Technology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6645175"/>
                  </a:ext>
                </a:extLst>
              </a:tr>
              <a:tr h="1029287">
                <a:tc>
                  <a:txBody>
                    <a:bodyPr/>
                    <a:lstStyle/>
                    <a:p>
                      <a:r>
                        <a:rPr lang="en-US" sz="1400" dirty="0"/>
                        <a:t>Science and engineering involve the use of tools to observe and measure things.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Science and technology support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Tools and instruments are used to answer scientific questions, while scientific discoveries lead to the development of new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Engineering advances have led to important discoveries in virtually every field of science and scientific discoveries have led to the development of entire industries and engineered systems.</a:t>
                      </a:r>
                    </a:p>
                    <a:p>
                      <a:r>
                        <a:rPr lang="en-US" sz="1400" dirty="0"/>
                        <a:t>Science and technology drive each other forward.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Science and engineering complement each other in the cycle known as </a:t>
                      </a:r>
                      <a:r>
                        <a:rPr lang="en-US" sz="1400" b="1" dirty="0"/>
                        <a:t>research and development (R&amp;D</a:t>
                      </a:r>
                      <a:r>
                        <a:rPr lang="en-US" sz="1400" dirty="0"/>
                        <a:t>).</a:t>
                      </a:r>
                    </a:p>
                    <a:p>
                      <a:r>
                        <a:rPr lang="en-US" sz="1400" dirty="0"/>
                        <a:t>Many R&amp;D projects may involve scientists, engineers, and others with wide ranges of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51370"/>
                  </a:ext>
                </a:extLst>
              </a:tr>
              <a:tr h="404750">
                <a:tc gridSpan="4">
                  <a:txBody>
                    <a:bodyPr/>
                    <a:lstStyle/>
                    <a:p>
                      <a:r>
                        <a:rPr lang="en-US" sz="2000" dirty="0"/>
                        <a:t>ETS2.B: Influence</a:t>
                      </a:r>
                      <a:r>
                        <a:rPr lang="en-US" sz="2000" baseline="0" dirty="0"/>
                        <a:t> of Engineering, Technology, and Science on Society and the Natural World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3935318"/>
                  </a:ext>
                </a:extLst>
              </a:tr>
              <a:tr h="1029287">
                <a:tc>
                  <a:txBody>
                    <a:bodyPr/>
                    <a:lstStyle/>
                    <a:p>
                      <a:r>
                        <a:rPr lang="en-US" sz="1400" dirty="0"/>
                        <a:t>Every human-made product is designed by applying some knowledge of the natural world and is built by using natural materials.</a:t>
                      </a:r>
                    </a:p>
                    <a:p>
                      <a:r>
                        <a:rPr lang="en-US" sz="1400" dirty="0"/>
                        <a:t>Taking natural materials to make things impacts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People’s needs and wants change over time, as do their demands for new and improved technologies.</a:t>
                      </a:r>
                    </a:p>
                    <a:p>
                      <a:r>
                        <a:rPr lang="en-US" sz="1400" dirty="0"/>
                        <a:t>Engineers improve existing technologies or develop new ones to increase their benefits, decrease known risks, and meet societal demands.</a:t>
                      </a:r>
                    </a:p>
                    <a:p>
                      <a:r>
                        <a:rPr lang="en-US" sz="1400" dirty="0"/>
                        <a:t>When new technologies become available, they can bring about changes in the way people live and interact with one another.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All human activity draws on natural resources and has both short and long-term consequences, positive as well as negative, for the health of people and the natural environment.</a:t>
                      </a:r>
                    </a:p>
                    <a:p>
                      <a:r>
                        <a:rPr lang="en-US" sz="1400" dirty="0"/>
                        <a:t>The uses of technologies and any limitations on their use are driven by individual or societal needs, desires, and values; by the findings of scientific research; and by differences in such factors as climate, natural resources, and economic conditions.</a:t>
                      </a:r>
                    </a:p>
                    <a:p>
                      <a:r>
                        <a:rPr lang="en-US" sz="1400" dirty="0"/>
                        <a:t>Technology use varies over time and from region to 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Modern civilization depends on major technological systems</a:t>
                      </a:r>
                      <a:r>
                        <a:rPr lang="en-US" sz="1400" dirty="0"/>
                        <a:t>, such as agriculture, health, water, energy, transportation, manufacturing, construction, and communications.</a:t>
                      </a:r>
                    </a:p>
                    <a:p>
                      <a:r>
                        <a:rPr lang="en-US" sz="1400" dirty="0"/>
                        <a:t>Engineers continuously modify these systems to increase benefits while decreasing costs and risks.</a:t>
                      </a:r>
                    </a:p>
                    <a:p>
                      <a:r>
                        <a:rPr lang="en-US" sz="1400" dirty="0"/>
                        <a:t>New technologies can have deep </a:t>
                      </a:r>
                      <a:r>
                        <a:rPr lang="en-US" sz="1400" b="1" dirty="0"/>
                        <a:t>impacts on society and the environment</a:t>
                      </a:r>
                      <a:r>
                        <a:rPr lang="en-US" sz="1400" dirty="0"/>
                        <a:t>, including some that were not anticipated.</a:t>
                      </a:r>
                    </a:p>
                    <a:p>
                      <a:r>
                        <a:rPr lang="en-US" sz="1400" b="1" dirty="0"/>
                        <a:t>Analysis of costs and benefits </a:t>
                      </a:r>
                      <a:r>
                        <a:rPr lang="en-US" sz="1400" dirty="0"/>
                        <a:t>is a critical aspect of decisions about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798507"/>
                  </a:ext>
                </a:extLst>
              </a:tr>
            </a:tbl>
          </a:graphicData>
        </a:graphic>
      </p:graphicFrame>
    </p:spTree>
    <p:extLst>
      <p:ext uri="{BB962C8B-B14F-4D97-AF65-F5344CB8AC3E}">
        <p14:creationId xmlns:p14="http://schemas.microsoft.com/office/powerpoint/2010/main" val="286912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24064039"/>
              </p:ext>
            </p:extLst>
          </p:nvPr>
        </p:nvGraphicFramePr>
        <p:xfrm>
          <a:off x="147484" y="365126"/>
          <a:ext cx="12044516" cy="6301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Engineering and the 5E’s</a:t>
            </a:r>
          </a:p>
        </p:txBody>
      </p:sp>
      <p:sp>
        <p:nvSpPr>
          <p:cNvPr id="3" name="Content Placeholder 2"/>
          <p:cNvSpPr>
            <a:spLocks noGrp="1"/>
          </p:cNvSpPr>
          <p:nvPr>
            <p:ph idx="1"/>
          </p:nvPr>
        </p:nvSpPr>
        <p:spPr/>
        <p:txBody>
          <a:bodyPr/>
          <a:lstStyle/>
          <a:p>
            <a:r>
              <a:rPr lang="en-US" dirty="0"/>
              <a:t>Which phase would you put the Roller Coaster design challenge into?</a:t>
            </a:r>
          </a:p>
          <a:p>
            <a:endParaRPr lang="en-US" dirty="0"/>
          </a:p>
          <a:p>
            <a:endParaRPr lang="en-US" dirty="0"/>
          </a:p>
          <a:p>
            <a:endParaRPr lang="en-US" dirty="0"/>
          </a:p>
          <a:p>
            <a:endParaRPr lang="en-US" dirty="0"/>
          </a:p>
          <a:p>
            <a:r>
              <a:rPr lang="en-US" dirty="0"/>
              <a:t>Ideas:</a:t>
            </a:r>
          </a:p>
          <a:p>
            <a:pPr lvl="1"/>
            <a:r>
              <a:rPr lang="en-US" dirty="0"/>
              <a:t>Explore, to develop concepts of conservation of energy, types of energy</a:t>
            </a:r>
          </a:p>
          <a:p>
            <a:pPr lvl="1"/>
            <a:r>
              <a:rPr lang="en-US" dirty="0"/>
              <a:t>Elaborate, to apply concepts of conservation of energy</a:t>
            </a:r>
          </a:p>
          <a:p>
            <a:pPr lvl="1"/>
            <a:r>
              <a:rPr lang="en-US" dirty="0"/>
              <a:t>As a large scale project</a:t>
            </a:r>
          </a:p>
        </p:txBody>
      </p:sp>
    </p:spTree>
    <p:extLst>
      <p:ext uri="{BB962C8B-B14F-4D97-AF65-F5344CB8AC3E}">
        <p14:creationId xmlns:p14="http://schemas.microsoft.com/office/powerpoint/2010/main" val="406423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Resources</a:t>
            </a:r>
          </a:p>
        </p:txBody>
      </p:sp>
      <p:sp>
        <p:nvSpPr>
          <p:cNvPr id="3" name="Content Placeholder 2"/>
          <p:cNvSpPr>
            <a:spLocks noGrp="1"/>
          </p:cNvSpPr>
          <p:nvPr>
            <p:ph idx="1"/>
          </p:nvPr>
        </p:nvSpPr>
        <p:spPr/>
        <p:txBody>
          <a:bodyPr>
            <a:normAutofit fontScale="92500" lnSpcReduction="10000"/>
          </a:bodyPr>
          <a:lstStyle/>
          <a:p>
            <a:r>
              <a:rPr lang="en-US" dirty="0"/>
              <a:t>K-2 Resources: </a:t>
            </a:r>
            <a:r>
              <a:rPr lang="en-US" dirty="0">
                <a:hlinkClick r:id="rId2"/>
              </a:rPr>
              <a:t>https://ngss.nsta.org/DisplayStandard.aspx?view=topic&amp;id=10</a:t>
            </a:r>
            <a:endParaRPr lang="en-US" dirty="0"/>
          </a:p>
          <a:p>
            <a:endParaRPr lang="en-US" dirty="0"/>
          </a:p>
          <a:p>
            <a:r>
              <a:rPr lang="en-US" dirty="0"/>
              <a:t>3-5 Resources: </a:t>
            </a:r>
            <a:r>
              <a:rPr lang="en-US" dirty="0">
                <a:hlinkClick r:id="rId3"/>
              </a:rPr>
              <a:t>https://ngss.nsta.org/DisplayStandard.aspx?view=topic&amp;id=23</a:t>
            </a:r>
            <a:endParaRPr lang="en-US" dirty="0"/>
          </a:p>
          <a:p>
            <a:pPr marL="0" indent="0">
              <a:buNone/>
            </a:pPr>
            <a:endParaRPr lang="en-US" dirty="0"/>
          </a:p>
          <a:p>
            <a:r>
              <a:rPr lang="en-US" dirty="0"/>
              <a:t>Middle School Resources: </a:t>
            </a:r>
            <a:r>
              <a:rPr lang="en-US" dirty="0">
                <a:hlinkClick r:id="rId4"/>
              </a:rPr>
              <a:t>https://ngss.nsta.org/DisplayStandard.aspx?view=topic&amp;id=39</a:t>
            </a:r>
            <a:r>
              <a:rPr lang="en-US" dirty="0"/>
              <a:t>.</a:t>
            </a:r>
          </a:p>
          <a:p>
            <a:endParaRPr lang="en-US" dirty="0"/>
          </a:p>
          <a:p>
            <a:r>
              <a:rPr lang="en-US" dirty="0"/>
              <a:t>High School Resources: </a:t>
            </a:r>
            <a:r>
              <a:rPr lang="en-US" dirty="0">
                <a:hlinkClick r:id="rId5"/>
              </a:rPr>
              <a:t>https://ngss.nsta.org/DisplayStandard.aspx?view=topic&amp;id=55</a:t>
            </a:r>
            <a:endParaRPr lang="en-US" dirty="0"/>
          </a:p>
          <a:p>
            <a:endParaRPr lang="en-US" dirty="0"/>
          </a:p>
          <a:p>
            <a:endParaRPr lang="en-US" dirty="0"/>
          </a:p>
        </p:txBody>
      </p:sp>
    </p:spTree>
    <p:extLst>
      <p:ext uri="{BB962C8B-B14F-4D97-AF65-F5344CB8AC3E}">
        <p14:creationId xmlns:p14="http://schemas.microsoft.com/office/powerpoint/2010/main" val="21188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Bands</a:t>
            </a:r>
          </a:p>
        </p:txBody>
      </p:sp>
      <p:sp>
        <p:nvSpPr>
          <p:cNvPr id="3" name="Content Placeholder 2"/>
          <p:cNvSpPr>
            <a:spLocks noGrp="1"/>
          </p:cNvSpPr>
          <p:nvPr>
            <p:ph idx="1"/>
          </p:nvPr>
        </p:nvSpPr>
        <p:spPr/>
        <p:txBody>
          <a:bodyPr/>
          <a:lstStyle/>
          <a:p>
            <a:r>
              <a:rPr lang="en-US" dirty="0"/>
              <a:t>Read through the activity</a:t>
            </a:r>
          </a:p>
          <a:p>
            <a:r>
              <a:rPr lang="en-US" dirty="0"/>
              <a:t>Where/how is engineering incorporated?</a:t>
            </a:r>
          </a:p>
          <a:p>
            <a:r>
              <a:rPr lang="en-US" dirty="0"/>
              <a:t>What DCI is addressed?</a:t>
            </a:r>
          </a:p>
          <a:p>
            <a:r>
              <a:rPr lang="en-US" dirty="0"/>
              <a:t>Where do you see the SEPs and CCCs?</a:t>
            </a:r>
          </a:p>
          <a:p>
            <a:r>
              <a:rPr lang="en-US" dirty="0"/>
              <a:t>How could you incorporate this in your class?</a:t>
            </a:r>
          </a:p>
          <a:p>
            <a:pPr lvl="1"/>
            <a:r>
              <a:rPr lang="en-US" dirty="0"/>
              <a:t>Where in the 5E Learning Cycle would you use this?</a:t>
            </a:r>
          </a:p>
          <a:p>
            <a:pPr lvl="1"/>
            <a:r>
              <a:rPr lang="en-US" dirty="0"/>
              <a:t>What adjustments might you make for your students?</a:t>
            </a:r>
          </a:p>
          <a:p>
            <a:pPr lvl="1"/>
            <a:r>
              <a:rPr lang="en-US" dirty="0"/>
              <a:t>What challenges do you see with using this activity?</a:t>
            </a:r>
          </a:p>
        </p:txBody>
      </p:sp>
    </p:spTree>
    <p:extLst>
      <p:ext uri="{BB962C8B-B14F-4D97-AF65-F5344CB8AC3E}">
        <p14:creationId xmlns:p14="http://schemas.microsoft.com/office/powerpoint/2010/main" val="257622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Wrap-Up</a:t>
            </a:r>
            <a:endParaRPr lang="en-US" sz="5249" dirty="0">
              <a:solidFill>
                <a:schemeClr val="bg1"/>
              </a:solidFill>
            </a:endParaRPr>
          </a:p>
        </p:txBody>
      </p:sp>
      <p:sp>
        <p:nvSpPr>
          <p:cNvPr id="5" name="Content Placeholder 4"/>
          <p:cNvSpPr>
            <a:spLocks noGrp="1"/>
          </p:cNvSpPr>
          <p:nvPr>
            <p:ph idx="1"/>
          </p:nvPr>
        </p:nvSpPr>
        <p:spPr>
          <a:xfrm>
            <a:off x="838200" y="1825624"/>
            <a:ext cx="10515600" cy="4742815"/>
          </a:xfrm>
        </p:spPr>
        <p:txBody>
          <a:bodyPr/>
          <a:lstStyle/>
          <a:p>
            <a:endParaRPr lang="en-US" dirty="0"/>
          </a:p>
          <a:p>
            <a:r>
              <a:rPr lang="en-US" dirty="0"/>
              <a:t>Lending Library at U of M</a:t>
            </a:r>
          </a:p>
          <a:p>
            <a:endParaRPr lang="en-US" dirty="0"/>
          </a:p>
          <a:p>
            <a:r>
              <a:rPr lang="en-US" dirty="0"/>
              <a:t>Degree Programs at U of M</a:t>
            </a:r>
          </a:p>
          <a:p>
            <a:pPr lvl="1"/>
            <a:r>
              <a:rPr lang="en-US" dirty="0"/>
              <a:t>MAT: licensure</a:t>
            </a:r>
          </a:p>
          <a:p>
            <a:pPr lvl="1"/>
            <a:r>
              <a:rPr lang="en-US" dirty="0"/>
              <a:t>MS and </a:t>
            </a:r>
            <a:r>
              <a:rPr lang="en-US" dirty="0" err="1"/>
              <a:t>EdD</a:t>
            </a:r>
            <a:r>
              <a:rPr lang="en-US" dirty="0"/>
              <a:t>: Advance your craft</a:t>
            </a:r>
          </a:p>
          <a:p>
            <a:pPr lvl="1"/>
            <a:endParaRPr lang="en-US" dirty="0"/>
          </a:p>
          <a:p>
            <a:endParaRPr lang="en-US" dirty="0"/>
          </a:p>
          <a:p>
            <a:endParaRPr lang="en-US" dirty="0"/>
          </a:p>
        </p:txBody>
      </p:sp>
    </p:spTree>
    <p:extLst>
      <p:ext uri="{BB962C8B-B14F-4D97-AF65-F5344CB8AC3E}">
        <p14:creationId xmlns:p14="http://schemas.microsoft.com/office/powerpoint/2010/main" val="300662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Wrap-Up</a:t>
            </a:r>
            <a:endParaRPr lang="en-US" sz="5249" dirty="0">
              <a:solidFill>
                <a:schemeClr val="bg1"/>
              </a:solidFill>
            </a:endParaRPr>
          </a:p>
        </p:txBody>
      </p:sp>
      <p:sp>
        <p:nvSpPr>
          <p:cNvPr id="5" name="Content Placeholder 4"/>
          <p:cNvSpPr>
            <a:spLocks noGrp="1"/>
          </p:cNvSpPr>
          <p:nvPr>
            <p:ph idx="1"/>
          </p:nvPr>
        </p:nvSpPr>
        <p:spPr/>
        <p:txBody>
          <a:bodyPr/>
          <a:lstStyle/>
          <a:p>
            <a:r>
              <a:rPr lang="en-US" dirty="0"/>
              <a:t>Door Prizes!</a:t>
            </a:r>
          </a:p>
          <a:p>
            <a:r>
              <a:rPr lang="en-US" dirty="0"/>
              <a:t>Please complete interest survey before leaving.  Use the link in your email or the QR Code below.</a:t>
            </a:r>
          </a:p>
          <a:p>
            <a:r>
              <a:rPr lang="en-US" dirty="0"/>
              <a:t>Link available at: </a:t>
            </a:r>
            <a:r>
              <a:rPr lang="en-US" dirty="0" err="1"/>
              <a:t>memphisscience.wixsite.com</a:t>
            </a:r>
            <a:r>
              <a:rPr lang="en-US" dirty="0"/>
              <a:t>/MAST</a:t>
            </a:r>
          </a:p>
          <a:p>
            <a:endParaRPr lang="en-US" dirty="0"/>
          </a:p>
          <a:p>
            <a:endParaRPr lang="en-US" dirty="0"/>
          </a:p>
        </p:txBody>
      </p:sp>
      <p:pic>
        <p:nvPicPr>
          <p:cNvPr id="1026" name="Picture 2" descr="https://chart.googleapis.com/chart?cht=qr&amp;chl=https%3A%2F%2Fmemphis.co1.qualtrics.com%2Fjfe%2Fform%2FSV_9XelYtZllQGIcoR%3FQ_CHL%3Dqr&amp;chs=250x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41" y="3795713"/>
            <a:ext cx="2948234" cy="294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1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Overview</a:t>
            </a:r>
            <a:endParaRPr lang="en-US" sz="5249" dirty="0">
              <a:solidFill>
                <a:schemeClr val="bg1"/>
              </a:solidFill>
            </a:endParaRPr>
          </a:p>
        </p:txBody>
      </p:sp>
      <p:sp>
        <p:nvSpPr>
          <p:cNvPr id="5" name="Content Placeholder 4"/>
          <p:cNvSpPr>
            <a:spLocks noGrp="1"/>
          </p:cNvSpPr>
          <p:nvPr>
            <p:ph idx="1"/>
          </p:nvPr>
        </p:nvSpPr>
        <p:spPr/>
        <p:txBody>
          <a:bodyPr/>
          <a:lstStyle/>
          <a:p>
            <a:pPr marL="0" indent="0">
              <a:buNone/>
            </a:pPr>
            <a:r>
              <a:rPr lang="en-US" sz="3600" dirty="0"/>
              <a:t>Our agenda for today:</a:t>
            </a:r>
          </a:p>
          <a:p>
            <a:r>
              <a:rPr lang="en-US" dirty="0"/>
              <a:t>9:00 – 9:30: Continental breakfast, check-in, mingle</a:t>
            </a:r>
          </a:p>
          <a:p>
            <a:pPr lvl="1"/>
            <a:r>
              <a:rPr lang="en-US" dirty="0" err="1"/>
              <a:t>Menti</a:t>
            </a:r>
            <a:r>
              <a:rPr lang="en-US" dirty="0"/>
              <a:t>-Meter Poll</a:t>
            </a:r>
          </a:p>
          <a:p>
            <a:r>
              <a:rPr lang="en-US" dirty="0"/>
              <a:t>9:30 – 9:50: Engineering Challenge</a:t>
            </a:r>
          </a:p>
          <a:p>
            <a:r>
              <a:rPr lang="en-US" dirty="0"/>
              <a:t>9:50– 10:10: Engineering Design Cycle</a:t>
            </a:r>
          </a:p>
          <a:p>
            <a:r>
              <a:rPr lang="en-US" dirty="0"/>
              <a:t>10:10 – 10:30: Engineering and the New Science Standards</a:t>
            </a:r>
          </a:p>
          <a:p>
            <a:r>
              <a:rPr lang="en-US" dirty="0"/>
              <a:t>10:30 – 11:20: Grade band breakouts</a:t>
            </a:r>
          </a:p>
          <a:p>
            <a:r>
              <a:rPr lang="en-US" dirty="0"/>
              <a:t>11:20 – 11:30: Wrap up, door prizes, interest survey</a:t>
            </a:r>
          </a:p>
        </p:txBody>
      </p:sp>
    </p:spTree>
    <p:extLst>
      <p:ext uri="{BB962C8B-B14F-4D97-AF65-F5344CB8AC3E}">
        <p14:creationId xmlns:p14="http://schemas.microsoft.com/office/powerpoint/2010/main" val="420234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a:xfrm>
            <a:off x="838200" y="1825624"/>
            <a:ext cx="8291052" cy="5032375"/>
          </a:xfrm>
        </p:spPr>
        <p:txBody>
          <a:bodyPr>
            <a:normAutofit fontScale="70000" lnSpcReduction="20000"/>
          </a:bodyPr>
          <a:lstStyle/>
          <a:p>
            <a:r>
              <a:rPr lang="en-US" dirty="0"/>
              <a:t>Problem: Design a fun and safe roller coaster for a marble!</a:t>
            </a:r>
          </a:p>
          <a:p>
            <a:endParaRPr lang="en-US" dirty="0"/>
          </a:p>
          <a:p>
            <a:r>
              <a:rPr lang="en-US" dirty="0"/>
              <a:t>Criteria:</a:t>
            </a:r>
          </a:p>
          <a:p>
            <a:pPr lvl="1"/>
            <a:r>
              <a:rPr lang="en-US" dirty="0"/>
              <a:t>Marble must complete at least one loop (a full circle where the marble goes upside down)</a:t>
            </a:r>
          </a:p>
          <a:p>
            <a:pPr lvl="1"/>
            <a:r>
              <a:rPr lang="en-US" dirty="0"/>
              <a:t>Marble must climb up at least one hill, the second hill must be taller than the first</a:t>
            </a:r>
          </a:p>
          <a:p>
            <a:pPr lvl="1"/>
            <a:r>
              <a:rPr lang="en-US" dirty="0"/>
              <a:t>Marble must travel at least 8 feet total</a:t>
            </a:r>
          </a:p>
          <a:p>
            <a:pPr lvl="1"/>
            <a:r>
              <a:rPr lang="en-US" b="1" dirty="0"/>
              <a:t>Challenge</a:t>
            </a:r>
            <a:r>
              <a:rPr lang="en-US" dirty="0"/>
              <a:t>:  Marble completes a horizontal “twist”</a:t>
            </a:r>
          </a:p>
          <a:p>
            <a:endParaRPr lang="en-US" dirty="0"/>
          </a:p>
          <a:p>
            <a:r>
              <a:rPr lang="en-US" dirty="0"/>
              <a:t>Constraints:</a:t>
            </a:r>
          </a:p>
          <a:p>
            <a:pPr lvl="1"/>
            <a:r>
              <a:rPr lang="en-US" dirty="0"/>
              <a:t>You cannot add any force to the marble (i.e., you cannot push the marble at any time, only gently release it at the beginning of your track)</a:t>
            </a:r>
          </a:p>
          <a:p>
            <a:pPr lvl="1"/>
            <a:r>
              <a:rPr lang="en-US" dirty="0"/>
              <a:t>Your marble must stay in contact with the track at all times</a:t>
            </a:r>
          </a:p>
          <a:p>
            <a:pPr lvl="1"/>
            <a:r>
              <a:rPr lang="en-US" dirty="0"/>
              <a:t>You must complete your roller coaster in 15 minutes</a:t>
            </a:r>
          </a:p>
          <a:p>
            <a:pPr lvl="1"/>
            <a:r>
              <a:rPr lang="en-US" dirty="0"/>
              <a:t>You can only use the following materials:</a:t>
            </a:r>
          </a:p>
          <a:p>
            <a:pPr lvl="2"/>
            <a:r>
              <a:rPr lang="en-US" dirty="0"/>
              <a:t>2 x 6 foot sections of track</a:t>
            </a:r>
          </a:p>
          <a:p>
            <a:pPr lvl="2"/>
            <a:r>
              <a:rPr lang="en-US" dirty="0"/>
              <a:t>Masking tape</a:t>
            </a:r>
          </a:p>
          <a:p>
            <a:pPr lvl="2"/>
            <a:r>
              <a:rPr lang="en-US" dirty="0"/>
              <a:t>Props readily available in room (chairs, table, books, etc.)</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7834" y="2290761"/>
            <a:ext cx="2738438"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55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p:txBody>
          <a:bodyPr/>
          <a:lstStyle/>
          <a:p>
            <a:r>
              <a:rPr lang="en-US" dirty="0"/>
              <a:t>What steps did your group take to solve this problem?</a:t>
            </a:r>
          </a:p>
        </p:txBody>
      </p:sp>
    </p:spTree>
    <p:extLst>
      <p:ext uri="{BB962C8B-B14F-4D97-AF65-F5344CB8AC3E}">
        <p14:creationId xmlns:p14="http://schemas.microsoft.com/office/powerpoint/2010/main" val="41233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p:txBody>
          <a:bodyPr/>
          <a:lstStyle/>
          <a:p>
            <a:r>
              <a:rPr lang="en-US" dirty="0"/>
              <a:t>What steps did your group take to solve this problem?</a:t>
            </a:r>
          </a:p>
        </p:txBody>
      </p:sp>
      <p:graphicFrame>
        <p:nvGraphicFramePr>
          <p:cNvPr id="4" name="Diagram 3"/>
          <p:cNvGraphicFramePr/>
          <p:nvPr>
            <p:extLst/>
          </p:nvPr>
        </p:nvGraphicFramePr>
        <p:xfrm>
          <a:off x="2887407" y="2386063"/>
          <a:ext cx="6802284" cy="43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80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a:xfrm>
            <a:off x="838200" y="1825625"/>
            <a:ext cx="7479890" cy="4351338"/>
          </a:xfrm>
        </p:spPr>
        <p:txBody>
          <a:bodyPr/>
          <a:lstStyle/>
          <a:p>
            <a:r>
              <a:rPr lang="en-US" dirty="0"/>
              <a:t>Where do you see the science and engineering practices in this activity?</a:t>
            </a:r>
          </a:p>
        </p:txBody>
      </p:sp>
      <p:pic>
        <p:nvPicPr>
          <p:cNvPr id="4" name="Picture 3"/>
          <p:cNvPicPr>
            <a:picLocks noChangeAspect="1"/>
          </p:cNvPicPr>
          <p:nvPr/>
        </p:nvPicPr>
        <p:blipFill>
          <a:blip r:embed="rId2"/>
          <a:stretch>
            <a:fillRect/>
          </a:stretch>
        </p:blipFill>
        <p:spPr>
          <a:xfrm>
            <a:off x="8490889" y="1641058"/>
            <a:ext cx="3553200" cy="5216942"/>
          </a:xfrm>
          <a:prstGeom prst="rect">
            <a:avLst/>
          </a:prstGeom>
        </p:spPr>
      </p:pic>
    </p:spTree>
    <p:extLst>
      <p:ext uri="{BB962C8B-B14F-4D97-AF65-F5344CB8AC3E}">
        <p14:creationId xmlns:p14="http://schemas.microsoft.com/office/powerpoint/2010/main" val="245997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a:xfrm>
            <a:off x="838200" y="1825625"/>
            <a:ext cx="7479890" cy="4351338"/>
          </a:xfrm>
        </p:spPr>
        <p:txBody>
          <a:bodyPr/>
          <a:lstStyle/>
          <a:p>
            <a:r>
              <a:rPr lang="en-US" dirty="0"/>
              <a:t>What crosscutting concepts were evident in this activity?</a:t>
            </a:r>
          </a:p>
        </p:txBody>
      </p:sp>
      <p:pic>
        <p:nvPicPr>
          <p:cNvPr id="5" name="Picture 4"/>
          <p:cNvPicPr>
            <a:picLocks noChangeAspect="1"/>
          </p:cNvPicPr>
          <p:nvPr/>
        </p:nvPicPr>
        <p:blipFill>
          <a:blip r:embed="rId2"/>
          <a:stretch>
            <a:fillRect/>
          </a:stretch>
        </p:blipFill>
        <p:spPr>
          <a:xfrm>
            <a:off x="8142169" y="1596676"/>
            <a:ext cx="4182413" cy="5231492"/>
          </a:xfrm>
          <a:prstGeom prst="rect">
            <a:avLst/>
          </a:prstGeom>
        </p:spPr>
      </p:pic>
    </p:spTree>
    <p:extLst>
      <p:ext uri="{BB962C8B-B14F-4D97-AF65-F5344CB8AC3E}">
        <p14:creationId xmlns:p14="http://schemas.microsoft.com/office/powerpoint/2010/main" val="50091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Roller Coaster Design Challenge</a:t>
            </a:r>
          </a:p>
        </p:txBody>
      </p:sp>
      <p:sp>
        <p:nvSpPr>
          <p:cNvPr id="3" name="Content Placeholder 2"/>
          <p:cNvSpPr>
            <a:spLocks noGrp="1"/>
          </p:cNvSpPr>
          <p:nvPr>
            <p:ph idx="1"/>
          </p:nvPr>
        </p:nvSpPr>
        <p:spPr>
          <a:xfrm>
            <a:off x="339213" y="1690688"/>
            <a:ext cx="11577483" cy="5167311"/>
          </a:xfrm>
        </p:spPr>
        <p:txBody>
          <a:bodyPr>
            <a:normAutofit fontScale="77500" lnSpcReduction="20000"/>
          </a:bodyPr>
          <a:lstStyle/>
          <a:p>
            <a:r>
              <a:rPr lang="en-US" dirty="0"/>
              <a:t>What disciplinary core ideas/content standards were addressed in this activity?</a:t>
            </a:r>
          </a:p>
          <a:p>
            <a:pPr lvl="1"/>
            <a:r>
              <a:rPr lang="en-US" b="1" dirty="0"/>
              <a:t>PS3A. Definitions of Energy</a:t>
            </a:r>
          </a:p>
          <a:p>
            <a:pPr lvl="1"/>
            <a:r>
              <a:rPr lang="en-US" b="1" dirty="0"/>
              <a:t>PS3B. Conservation of Energy and Energy Transfer</a:t>
            </a:r>
          </a:p>
          <a:p>
            <a:pPr marL="457200" lvl="1" indent="0">
              <a:buNone/>
            </a:pPr>
            <a:endParaRPr lang="en-US" dirty="0"/>
          </a:p>
          <a:p>
            <a:pPr lvl="1"/>
            <a:r>
              <a:rPr lang="en-US" dirty="0"/>
              <a:t>3.PS3: Energy 1) Recognize that energy is present when objects move; describe the effects of energy transfer from one object to another.</a:t>
            </a:r>
          </a:p>
          <a:p>
            <a:pPr lvl="1"/>
            <a:r>
              <a:rPr lang="en-US" dirty="0"/>
              <a:t>4.PS3: Energy 1) Use evidence to explain the cause and effect relationship between the speed of an object and the energy of an object. 2) Observe and explain the relationship between potential energy and kinetic energy. 3) Describe how stored energy can be converted into another form for practical use.</a:t>
            </a:r>
          </a:p>
          <a:p>
            <a:pPr lvl="1"/>
            <a:r>
              <a:rPr lang="en-US" dirty="0"/>
              <a:t>6.PS3: Energy 1) Analyze the properties and compare sources of kinetic, elastic potential, gravitational potential, electric potential, chemical, and thermal energy. 2) Construct a scientific explanation of the transformations between potential and kinetic energy. 3) Analyze and interpret data to show the relationship between kinetic energy and the mass of an object in motion and its speed. </a:t>
            </a:r>
          </a:p>
          <a:p>
            <a:pPr lvl="1"/>
            <a:r>
              <a:rPr lang="en-US" dirty="0"/>
              <a:t>PSCI.PS3: Energy 1) Identify and give examples of the various forms of energy (kinetic, gravitational potential, elastic potential) and solve mathematical problems regarding the work-energy theorem and power 5) Investigate the relationships among kinetic, potential, and total energy within a closed system (the law of conservation of energy).</a:t>
            </a:r>
          </a:p>
          <a:p>
            <a:pPr lvl="1"/>
            <a:r>
              <a:rPr lang="en-US" dirty="0"/>
              <a:t>PHYS.PS3: Energy 1) Identify and calculate different types of energy and their transformations (thermal, kinetic, potential, including magnetic and electrical potential energies) from one form to another in a system 3) Use the principle of energy conservation and mathematical representations to quantify the change in energy of one component of a system when the energy that flows in and out of the system and the change in energy of the other components is known. </a:t>
            </a:r>
          </a:p>
        </p:txBody>
      </p:sp>
    </p:spTree>
    <p:extLst>
      <p:ext uri="{BB962C8B-B14F-4D97-AF65-F5344CB8AC3E}">
        <p14:creationId xmlns:p14="http://schemas.microsoft.com/office/powerpoint/2010/main" val="388601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12657</TotalTime>
  <Words>2457</Words>
  <Application>Microsoft Macintosh PowerPoint</Application>
  <PresentationFormat>Widescreen</PresentationFormat>
  <Paragraphs>258</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Bitter</vt:lpstr>
      <vt:lpstr>Calibri</vt:lpstr>
      <vt:lpstr>Calibri Light</vt:lpstr>
      <vt:lpstr>Office Theme</vt:lpstr>
      <vt:lpstr>PowerPoint Presentation</vt:lpstr>
      <vt:lpstr>PowerPoint Presentation</vt:lpstr>
      <vt:lpstr>PowerPoint Presentation</vt:lpstr>
      <vt:lpstr>Roller Coaster Design Challenge</vt:lpstr>
      <vt:lpstr>Roller Coaster Design Challenge</vt:lpstr>
      <vt:lpstr>Roller Coaster Design Challenge</vt:lpstr>
      <vt:lpstr>Roller Coaster Design Challenge</vt:lpstr>
      <vt:lpstr>Roller Coaster Design Challenge</vt:lpstr>
      <vt:lpstr>Roller Coaster Design Challenge</vt:lpstr>
      <vt:lpstr>Engineering in the Standards</vt:lpstr>
      <vt:lpstr>Engineering DCI’s</vt:lpstr>
      <vt:lpstr>How to Integrate Engineering</vt:lpstr>
      <vt:lpstr>Engineering Design Progression</vt:lpstr>
      <vt:lpstr>Engineering Design Progression</vt:lpstr>
      <vt:lpstr>Engineering Design Progression</vt:lpstr>
      <vt:lpstr>Engineering Design Progression</vt:lpstr>
      <vt:lpstr>How to Integrate Engineering</vt:lpstr>
      <vt:lpstr>PowerPoint Presentation</vt:lpstr>
      <vt:lpstr>PowerPoint Presentation</vt:lpstr>
      <vt:lpstr>PowerPoint Presentation</vt:lpstr>
      <vt:lpstr>PowerPoint Presentation</vt:lpstr>
      <vt:lpstr>Engineering and the 5E’s</vt:lpstr>
      <vt:lpstr>Engineering Resources</vt:lpstr>
      <vt:lpstr>Grade Bands</vt:lpstr>
      <vt:lpstr>PowerPoint Presentation</vt:lpstr>
      <vt:lpstr>PowerPoint Presentation</vt:lpstr>
    </vt:vector>
  </TitlesOfParts>
  <Company>University of Memphis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Wade-Jaimes (kswade)</dc:creator>
  <cp:lastModifiedBy>Katie Wade-Jaimes (kswade)</cp:lastModifiedBy>
  <cp:revision>70</cp:revision>
  <dcterms:created xsi:type="dcterms:W3CDTF">2018-01-10T19:11:01Z</dcterms:created>
  <dcterms:modified xsi:type="dcterms:W3CDTF">2018-11-17T14:09:35Z</dcterms:modified>
</cp:coreProperties>
</file>