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0" r:id="rId2"/>
    <p:sldId id="258" r:id="rId3"/>
    <p:sldId id="257" r:id="rId4"/>
    <p:sldId id="298" r:id="rId5"/>
    <p:sldId id="325" r:id="rId6"/>
    <p:sldId id="301" r:id="rId7"/>
    <p:sldId id="326" r:id="rId8"/>
    <p:sldId id="297" r:id="rId9"/>
    <p:sldId id="320" r:id="rId10"/>
    <p:sldId id="299" r:id="rId11"/>
    <p:sldId id="300" r:id="rId12"/>
    <p:sldId id="324" r:id="rId13"/>
    <p:sldId id="303" r:id="rId14"/>
    <p:sldId id="327" r:id="rId15"/>
    <p:sldId id="328" r:id="rId16"/>
    <p:sldId id="329" r:id="rId17"/>
    <p:sldId id="330" r:id="rId18"/>
    <p:sldId id="302" r:id="rId19"/>
    <p:sldId id="318" r:id="rId20"/>
    <p:sldId id="312" r:id="rId21"/>
    <p:sldId id="313" r:id="rId22"/>
    <p:sldId id="314" r:id="rId23"/>
    <p:sldId id="315" r:id="rId24"/>
    <p:sldId id="316" r:id="rId25"/>
    <p:sldId id="317" r:id="rId26"/>
    <p:sldId id="323" r:id="rId27"/>
    <p:sldId id="296" r:id="rId28"/>
    <p:sldId id="319" r:id="rId29"/>
    <p:sldId id="278" r:id="rId30"/>
    <p:sldId id="304" r:id="rId31"/>
    <p:sldId id="305" r:id="rId32"/>
    <p:sldId id="306" r:id="rId33"/>
    <p:sldId id="307" r:id="rId34"/>
    <p:sldId id="308" r:id="rId35"/>
    <p:sldId id="309" r:id="rId36"/>
    <p:sldId id="310" r:id="rId37"/>
    <p:sldId id="3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20" autoAdjust="0"/>
    <p:restoredTop sz="94410" autoAdjust="0"/>
  </p:normalViewPr>
  <p:slideViewPr>
    <p:cSldViewPr snapToGrid="0">
      <p:cViewPr varScale="1">
        <p:scale>
          <a:sx n="61" d="100"/>
          <a:sy n="61" d="100"/>
        </p:scale>
        <p:origin x="240"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F130E-D160-44E8-9F44-3ADD69DC994F}" type="datetimeFigureOut">
              <a:rPr lang="en-US" smtClean="0"/>
              <a:t>2/28/19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AC061-9293-4EAD-991A-592750359E8A}" type="slidenum">
              <a:rPr lang="en-US" smtClean="0"/>
              <a:t>‹#›</a:t>
            </a:fld>
            <a:endParaRPr lang="en-US"/>
          </a:p>
        </p:txBody>
      </p:sp>
    </p:spTree>
    <p:extLst>
      <p:ext uri="{BB962C8B-B14F-4D97-AF65-F5344CB8AC3E}">
        <p14:creationId xmlns:p14="http://schemas.microsoft.com/office/powerpoint/2010/main" val="232412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https://www.mentimeter.com/app</a:t>
            </a:r>
          </a:p>
        </p:txBody>
      </p:sp>
      <p:sp>
        <p:nvSpPr>
          <p:cNvPr id="4" name="Slide Number Placeholder 3"/>
          <p:cNvSpPr>
            <a:spLocks noGrp="1"/>
          </p:cNvSpPr>
          <p:nvPr>
            <p:ph type="sldNum" sz="quarter" idx="10"/>
          </p:nvPr>
        </p:nvSpPr>
        <p:spPr/>
        <p:txBody>
          <a:bodyPr/>
          <a:lstStyle/>
          <a:p>
            <a:fld id="{8E1AC061-9293-4EAD-991A-592750359E8A}" type="slidenum">
              <a:rPr lang="en-US" smtClean="0"/>
              <a:t>1</a:t>
            </a:fld>
            <a:endParaRPr lang="en-US"/>
          </a:p>
        </p:txBody>
      </p:sp>
    </p:spTree>
    <p:extLst>
      <p:ext uri="{BB962C8B-B14F-4D97-AF65-F5344CB8AC3E}">
        <p14:creationId xmlns:p14="http://schemas.microsoft.com/office/powerpoint/2010/main" val="396326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1D597A-25F9-45C3-9EEE-6E15B5288671}" type="datetimeFigureOut">
              <a:rPr lang="en-US" smtClean="0"/>
              <a:t>2/28/19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22279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D597A-25F9-45C3-9EEE-6E15B5288671}" type="datetimeFigureOut">
              <a:rPr lang="en-US" smtClean="0"/>
              <a:t>2/28/19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203662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D597A-25F9-45C3-9EEE-6E15B5288671}" type="datetimeFigureOut">
              <a:rPr lang="en-US" smtClean="0"/>
              <a:t>2/28/19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416828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UofM Powerpoint Theme4.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94" b="5513"/>
          <a:stretch/>
        </p:blipFill>
        <p:spPr>
          <a:xfrm>
            <a:off x="0" y="336"/>
            <a:ext cx="12192000" cy="6857330"/>
          </a:xfrm>
          <a:prstGeom prst="rect">
            <a:avLst/>
          </a:prstGeom>
        </p:spPr>
      </p:pic>
      <p:sp>
        <p:nvSpPr>
          <p:cNvPr id="2" name="Title 1"/>
          <p:cNvSpPr>
            <a:spLocks noGrp="1"/>
          </p:cNvSpPr>
          <p:nvPr>
            <p:ph type="title"/>
          </p:nvPr>
        </p:nvSpPr>
        <p:spPr/>
        <p:txBody>
          <a:bodyPr>
            <a:normAutofit/>
          </a:bodyPr>
          <a:lstStyle>
            <a:lvl1pPr algn="ctr">
              <a:defRPr sz="5250" b="1">
                <a:solidFill>
                  <a:schemeClr val="bg1"/>
                </a:solidFill>
                <a:latin typeface="Bitte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61D597A-25F9-45C3-9EEE-6E15B5288671}" type="datetimeFigureOut">
              <a:rPr lang="en-US" smtClean="0"/>
              <a:t>2/28/19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127817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1D597A-25F9-45C3-9EEE-6E15B5288671}" type="datetimeFigureOut">
              <a:rPr lang="en-US" smtClean="0"/>
              <a:t>2/28/19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63004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D597A-25F9-45C3-9EEE-6E15B5288671}" type="datetimeFigureOut">
              <a:rPr lang="en-US" smtClean="0"/>
              <a:t>2/28/19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384086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D597A-25F9-45C3-9EEE-6E15B5288671}" type="datetimeFigureOut">
              <a:rPr lang="en-US" smtClean="0"/>
              <a:t>2/28/19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211209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D597A-25F9-45C3-9EEE-6E15B5288671}" type="datetimeFigureOut">
              <a:rPr lang="en-US" smtClean="0"/>
              <a:t>2/28/19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384575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D597A-25F9-45C3-9EEE-6E15B5288671}" type="datetimeFigureOut">
              <a:rPr lang="en-US" smtClean="0"/>
              <a:t>2/28/19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149220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1D597A-25F9-45C3-9EEE-6E15B5288671}" type="datetimeFigureOut">
              <a:rPr lang="en-US" smtClean="0"/>
              <a:t>2/28/19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81607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1D597A-25F9-45C3-9EEE-6E15B5288671}" type="datetimeFigureOut">
              <a:rPr lang="en-US" smtClean="0"/>
              <a:t>2/28/19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EDCF4-84D2-4FCC-8805-972FF7B0C406}" type="slidenum">
              <a:rPr lang="en-US" smtClean="0"/>
              <a:t>‹#›</a:t>
            </a:fld>
            <a:endParaRPr lang="en-US"/>
          </a:p>
        </p:txBody>
      </p:sp>
    </p:spTree>
    <p:extLst>
      <p:ext uri="{BB962C8B-B14F-4D97-AF65-F5344CB8AC3E}">
        <p14:creationId xmlns:p14="http://schemas.microsoft.com/office/powerpoint/2010/main" val="108137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D597A-25F9-45C3-9EEE-6E15B5288671}" type="datetimeFigureOut">
              <a:rPr lang="en-US" smtClean="0"/>
              <a:t>2/28/19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EDCF4-84D2-4FCC-8805-972FF7B0C406}" type="slidenum">
              <a:rPr lang="en-US" smtClean="0"/>
              <a:t>‹#›</a:t>
            </a:fld>
            <a:endParaRPr lang="en-US"/>
          </a:p>
        </p:txBody>
      </p:sp>
    </p:spTree>
    <p:extLst>
      <p:ext uri="{BB962C8B-B14F-4D97-AF65-F5344CB8AC3E}">
        <p14:creationId xmlns:p14="http://schemas.microsoft.com/office/powerpoint/2010/main" val="301904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www.flinnsci.com/negligence---duty-of-care/vsc062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ofM Powerpoint Theme4.jpg"/>
          <p:cNvPicPr>
            <a:picLocks noChangeAspect="1"/>
          </p:cNvPicPr>
          <p:nvPr/>
        </p:nvPicPr>
        <p:blipFill rotWithShape="1">
          <a:blip r:embed="rId3" cstate="print">
            <a:extLst>
              <a:ext uri="{28A0092B-C50C-407E-A947-70E740481C1C}">
                <a14:useLocalDpi xmlns:a14="http://schemas.microsoft.com/office/drawing/2010/main" val="0"/>
              </a:ext>
            </a:extLst>
          </a:blip>
          <a:srcRect t="19494" b="5513"/>
          <a:stretch/>
        </p:blipFill>
        <p:spPr>
          <a:xfrm>
            <a:off x="0" y="336"/>
            <a:ext cx="12192000" cy="6857330"/>
          </a:xfrm>
          <a:prstGeom prst="rect">
            <a:avLst/>
          </a:prstGeom>
        </p:spPr>
      </p:pic>
      <p:sp>
        <p:nvSpPr>
          <p:cNvPr id="3" name="Title 1"/>
          <p:cNvSpPr txBox="1">
            <a:spLocks/>
          </p:cNvSpPr>
          <p:nvPr/>
        </p:nvSpPr>
        <p:spPr>
          <a:xfrm>
            <a:off x="609600" y="549159"/>
            <a:ext cx="10972800" cy="1524000"/>
          </a:xfrm>
          <a:prstGeom prst="rect">
            <a:avLst/>
          </a:prstGeom>
        </p:spPr>
        <p:txBody>
          <a:bodyPr/>
          <a:lstStyle>
            <a:lvl1pPr algn="ctr" defTabSz="725759" rtl="0" eaLnBrk="1" latinLnBrk="0" hangingPunct="1">
              <a:spcBef>
                <a:spcPct val="0"/>
              </a:spcBef>
              <a:buNone/>
              <a:defRPr sz="7000" kern="1200">
                <a:solidFill>
                  <a:schemeClr val="tx1"/>
                </a:solidFill>
                <a:latin typeface="+mj-lt"/>
                <a:ea typeface="+mj-ea"/>
                <a:cs typeface="+mj-cs"/>
              </a:defRPr>
            </a:lvl1pPr>
          </a:lstStyle>
          <a:p>
            <a:r>
              <a:rPr lang="en-US" sz="5249" b="1" dirty="0">
                <a:solidFill>
                  <a:schemeClr val="bg1"/>
                </a:solidFill>
                <a:latin typeface="Bitter"/>
              </a:rPr>
              <a:t>Do-Now</a:t>
            </a:r>
            <a:endParaRPr lang="en-US" sz="5249" dirty="0">
              <a:solidFill>
                <a:schemeClr val="bg1"/>
              </a:solidFill>
            </a:endParaRPr>
          </a:p>
        </p:txBody>
      </p:sp>
      <p:sp>
        <p:nvSpPr>
          <p:cNvPr id="5" name="Content Placeholder 4"/>
          <p:cNvSpPr>
            <a:spLocks noGrp="1"/>
          </p:cNvSpPr>
          <p:nvPr>
            <p:ph idx="1"/>
          </p:nvPr>
        </p:nvSpPr>
        <p:spPr>
          <a:xfrm>
            <a:off x="838200" y="1825624"/>
            <a:ext cx="10515600" cy="5032041"/>
          </a:xfrm>
        </p:spPr>
        <p:txBody>
          <a:bodyPr vert="horz" lIns="91440" tIns="45720" rIns="91440" bIns="45720" rtlCol="0" anchor="t">
            <a:normAutofit fontScale="70000" lnSpcReduction="20000"/>
          </a:bodyPr>
          <a:lstStyle/>
          <a:p>
            <a:pPr marL="0" indent="0">
              <a:buNone/>
            </a:pPr>
            <a:endParaRPr lang="en-US" sz="3200" dirty="0"/>
          </a:p>
          <a:p>
            <a:r>
              <a:rPr lang="en-US" sz="5100" dirty="0"/>
              <a:t>What does a 3-Dimensional science classroom look like? Sound like? Feel like?</a:t>
            </a:r>
          </a:p>
          <a:p>
            <a:r>
              <a:rPr lang="en-US" sz="5100" dirty="0"/>
              <a:t>What are some challenges to establishing a 3-Dimensional science classroom?</a:t>
            </a:r>
          </a:p>
          <a:p>
            <a:pPr marL="0" indent="0">
              <a:buNone/>
            </a:pPr>
            <a:endParaRPr lang="en-US" sz="4400" dirty="0"/>
          </a:p>
          <a:p>
            <a:pPr marL="0" indent="0">
              <a:buNone/>
            </a:pPr>
            <a:r>
              <a:rPr lang="en-US" sz="4400" i="1" dirty="0"/>
              <a:t>3-D = core ideas, science and engineering practices, and crosscutting concepts</a:t>
            </a:r>
          </a:p>
          <a:p>
            <a:pPr marL="0" indent="0">
              <a:buNone/>
            </a:pPr>
            <a:endParaRPr lang="en-US" sz="4400" dirty="0"/>
          </a:p>
          <a:p>
            <a:r>
              <a:rPr lang="en-US" sz="4400" dirty="0"/>
              <a:t>Go to </a:t>
            </a:r>
            <a:r>
              <a:rPr lang="en-US" sz="4400" b="1" dirty="0"/>
              <a:t>menti.com</a:t>
            </a:r>
          </a:p>
          <a:p>
            <a:r>
              <a:rPr lang="en-US" sz="4400" dirty="0"/>
              <a:t>Enter code </a:t>
            </a:r>
            <a:r>
              <a:rPr lang="en-US" sz="4400" b="1" dirty="0"/>
              <a:t> 69 90 15</a:t>
            </a:r>
            <a:endParaRPr lang="en-US" sz="4400" b="1" dirty="0">
              <a:cs typeface="Calibri"/>
            </a:endParaRPr>
          </a:p>
        </p:txBody>
      </p:sp>
    </p:spTree>
    <p:extLst>
      <p:ext uri="{BB962C8B-B14F-4D97-AF65-F5344CB8AC3E}">
        <p14:creationId xmlns:p14="http://schemas.microsoft.com/office/powerpoint/2010/main" val="208219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4F12-E386-0F4F-B02A-46EAD6B916FE}"/>
              </a:ext>
            </a:extLst>
          </p:cNvPr>
          <p:cNvSpPr>
            <a:spLocks noGrp="1"/>
          </p:cNvSpPr>
          <p:nvPr>
            <p:ph type="title"/>
          </p:nvPr>
        </p:nvSpPr>
        <p:spPr/>
        <p:txBody>
          <a:bodyPr/>
          <a:lstStyle/>
          <a:p>
            <a:r>
              <a:rPr lang="en-US" dirty="0"/>
              <a:t>Procedures</a:t>
            </a:r>
          </a:p>
        </p:txBody>
      </p:sp>
      <p:sp>
        <p:nvSpPr>
          <p:cNvPr id="3" name="Content Placeholder 2">
            <a:extLst>
              <a:ext uri="{FF2B5EF4-FFF2-40B4-BE49-F238E27FC236}">
                <a16:creationId xmlns:a16="http://schemas.microsoft.com/office/drawing/2014/main" id="{17A577AB-FFE4-F844-A273-9C5747A3AD49}"/>
              </a:ext>
            </a:extLst>
          </p:cNvPr>
          <p:cNvSpPr>
            <a:spLocks noGrp="1"/>
          </p:cNvSpPr>
          <p:nvPr>
            <p:ph idx="1"/>
          </p:nvPr>
        </p:nvSpPr>
        <p:spPr>
          <a:xfrm>
            <a:off x="838200" y="1825624"/>
            <a:ext cx="10515600" cy="5032375"/>
          </a:xfrm>
        </p:spPr>
        <p:txBody>
          <a:bodyPr/>
          <a:lstStyle/>
          <a:p>
            <a:r>
              <a:rPr lang="en-US" dirty="0"/>
              <a:t>Students need and want to know what’s expected of them throughout class</a:t>
            </a:r>
          </a:p>
          <a:p>
            <a:r>
              <a:rPr lang="en-US" dirty="0"/>
              <a:t>General classroom procedures</a:t>
            </a:r>
          </a:p>
          <a:p>
            <a:pPr lvl="1"/>
            <a:r>
              <a:rPr lang="en-US" dirty="0"/>
              <a:t>How will you start class?</a:t>
            </a:r>
          </a:p>
          <a:p>
            <a:pPr lvl="1"/>
            <a:r>
              <a:rPr lang="en-US" dirty="0"/>
              <a:t>How will you end class?</a:t>
            </a:r>
          </a:p>
          <a:p>
            <a:pPr lvl="1"/>
            <a:r>
              <a:rPr lang="en-US" dirty="0"/>
              <a:t>What will students do when they need to use the bathroom, sharpen a pencil, etc.?</a:t>
            </a:r>
          </a:p>
          <a:p>
            <a:pPr lvl="1"/>
            <a:r>
              <a:rPr lang="en-US" dirty="0"/>
              <a:t>How will you pass out/collect papers?</a:t>
            </a:r>
          </a:p>
          <a:p>
            <a:r>
              <a:rPr lang="en-US" dirty="0"/>
              <a:t>Science-specific procedures</a:t>
            </a:r>
          </a:p>
          <a:p>
            <a:pPr lvl="1"/>
            <a:r>
              <a:rPr lang="en-US" dirty="0"/>
              <a:t>How will you distribute/collect materials?</a:t>
            </a:r>
          </a:p>
          <a:p>
            <a:pPr lvl="1"/>
            <a:r>
              <a:rPr lang="en-US" dirty="0"/>
              <a:t>What is expected of students during labs, demos, stations?</a:t>
            </a:r>
          </a:p>
          <a:p>
            <a:pPr lvl="1"/>
            <a:r>
              <a:rPr lang="en-US" dirty="0"/>
              <a:t>What are the expectations for lab groups?</a:t>
            </a:r>
          </a:p>
          <a:p>
            <a:pPr lvl="1"/>
            <a:endParaRPr lang="en-US" dirty="0"/>
          </a:p>
          <a:p>
            <a:pPr lvl="1"/>
            <a:endParaRPr lang="en-US" dirty="0"/>
          </a:p>
        </p:txBody>
      </p:sp>
    </p:spTree>
    <p:extLst>
      <p:ext uri="{BB962C8B-B14F-4D97-AF65-F5344CB8AC3E}">
        <p14:creationId xmlns:p14="http://schemas.microsoft.com/office/powerpoint/2010/main" val="10376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B6C-1CD2-3D45-A4FF-DA6A025399B4}"/>
              </a:ext>
            </a:extLst>
          </p:cNvPr>
          <p:cNvSpPr>
            <a:spLocks noGrp="1"/>
          </p:cNvSpPr>
          <p:nvPr>
            <p:ph type="title"/>
          </p:nvPr>
        </p:nvSpPr>
        <p:spPr/>
        <p:txBody>
          <a:bodyPr/>
          <a:lstStyle/>
          <a:p>
            <a:r>
              <a:rPr lang="en-US" dirty="0"/>
              <a:t>Physical Space</a:t>
            </a:r>
          </a:p>
        </p:txBody>
      </p:sp>
      <p:sp>
        <p:nvSpPr>
          <p:cNvPr id="3" name="Content Placeholder 2">
            <a:extLst>
              <a:ext uri="{FF2B5EF4-FFF2-40B4-BE49-F238E27FC236}">
                <a16:creationId xmlns:a16="http://schemas.microsoft.com/office/drawing/2014/main" id="{4E7301CC-5A86-AF40-B5A5-210DBA13EC9C}"/>
              </a:ext>
            </a:extLst>
          </p:cNvPr>
          <p:cNvSpPr>
            <a:spLocks noGrp="1"/>
          </p:cNvSpPr>
          <p:nvPr>
            <p:ph idx="1"/>
          </p:nvPr>
        </p:nvSpPr>
        <p:spPr/>
        <p:txBody>
          <a:bodyPr/>
          <a:lstStyle/>
          <a:p>
            <a:r>
              <a:rPr lang="en-US" dirty="0"/>
              <a:t>To do 3-dimensional science teaching your space should…</a:t>
            </a:r>
          </a:p>
          <a:p>
            <a:pPr lvl="1"/>
            <a:r>
              <a:rPr lang="en-US" dirty="0"/>
              <a:t>Be inviting</a:t>
            </a:r>
          </a:p>
          <a:p>
            <a:pPr lvl="1"/>
            <a:r>
              <a:rPr lang="en-US" dirty="0"/>
              <a:t>Reflect hands-on science</a:t>
            </a:r>
          </a:p>
          <a:p>
            <a:pPr lvl="1"/>
            <a:r>
              <a:rPr lang="en-US" dirty="0"/>
              <a:t>Be well organized</a:t>
            </a:r>
          </a:p>
          <a:p>
            <a:pPr lvl="1"/>
            <a:r>
              <a:rPr lang="en-US" dirty="0"/>
              <a:t>Be easy to navigate</a:t>
            </a:r>
          </a:p>
          <a:p>
            <a:pPr lvl="1"/>
            <a:endParaRPr lang="en-US" dirty="0"/>
          </a:p>
        </p:txBody>
      </p:sp>
    </p:spTree>
    <p:extLst>
      <p:ext uri="{BB962C8B-B14F-4D97-AF65-F5344CB8AC3E}">
        <p14:creationId xmlns:p14="http://schemas.microsoft.com/office/powerpoint/2010/main" val="379215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1AC6-D5C2-A843-B2DB-B94CE26CFF10}"/>
              </a:ext>
            </a:extLst>
          </p:cNvPr>
          <p:cNvSpPr>
            <a:spLocks noGrp="1"/>
          </p:cNvSpPr>
          <p:nvPr>
            <p:ph type="title"/>
          </p:nvPr>
        </p:nvSpPr>
        <p:spPr/>
        <p:txBody>
          <a:bodyPr/>
          <a:lstStyle/>
          <a:p>
            <a:r>
              <a:rPr lang="en-US" dirty="0"/>
              <a:t>Physical Space</a:t>
            </a:r>
          </a:p>
        </p:txBody>
      </p:sp>
      <p:sp>
        <p:nvSpPr>
          <p:cNvPr id="3" name="Content Placeholder 2">
            <a:extLst>
              <a:ext uri="{FF2B5EF4-FFF2-40B4-BE49-F238E27FC236}">
                <a16:creationId xmlns:a16="http://schemas.microsoft.com/office/drawing/2014/main" id="{AFB5BA8D-05FC-2847-83DD-5186857C2734}"/>
              </a:ext>
            </a:extLst>
          </p:cNvPr>
          <p:cNvSpPr>
            <a:spLocks noGrp="1"/>
          </p:cNvSpPr>
          <p:nvPr>
            <p:ph idx="1"/>
          </p:nvPr>
        </p:nvSpPr>
        <p:spPr/>
        <p:txBody>
          <a:bodyPr/>
          <a:lstStyle/>
          <a:p>
            <a:r>
              <a:rPr lang="en-US" dirty="0"/>
              <a:t>Things to think about</a:t>
            </a:r>
          </a:p>
          <a:p>
            <a:pPr lvl="1"/>
            <a:r>
              <a:rPr lang="en-US" dirty="0"/>
              <a:t>How to arrange your desks?</a:t>
            </a:r>
          </a:p>
          <a:p>
            <a:pPr lvl="1"/>
            <a:r>
              <a:rPr lang="en-US" dirty="0"/>
              <a:t>Where to store materials?</a:t>
            </a:r>
          </a:p>
          <a:p>
            <a:pPr lvl="1"/>
            <a:r>
              <a:rPr lang="en-US" dirty="0"/>
              <a:t>Where will you be when delivering information?</a:t>
            </a:r>
          </a:p>
          <a:p>
            <a:endParaRPr lang="en-US" dirty="0"/>
          </a:p>
        </p:txBody>
      </p:sp>
      <p:pic>
        <p:nvPicPr>
          <p:cNvPr id="5" name="Picture 4">
            <a:extLst>
              <a:ext uri="{FF2B5EF4-FFF2-40B4-BE49-F238E27FC236}">
                <a16:creationId xmlns:a16="http://schemas.microsoft.com/office/drawing/2014/main" id="{9F49D848-3423-D743-B4FA-99CB73BCEDF5}"/>
              </a:ext>
            </a:extLst>
          </p:cNvPr>
          <p:cNvPicPr>
            <a:picLocks noChangeAspect="1"/>
          </p:cNvPicPr>
          <p:nvPr/>
        </p:nvPicPr>
        <p:blipFill>
          <a:blip r:embed="rId2"/>
          <a:stretch>
            <a:fillRect/>
          </a:stretch>
        </p:blipFill>
        <p:spPr>
          <a:xfrm>
            <a:off x="1818758" y="4051300"/>
            <a:ext cx="7874000" cy="2806700"/>
          </a:xfrm>
          <a:prstGeom prst="rect">
            <a:avLst/>
          </a:prstGeom>
        </p:spPr>
      </p:pic>
    </p:spTree>
    <p:extLst>
      <p:ext uri="{BB962C8B-B14F-4D97-AF65-F5344CB8AC3E}">
        <p14:creationId xmlns:p14="http://schemas.microsoft.com/office/powerpoint/2010/main" val="1573290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20AB-18D4-154D-A1FE-2B8CC71572F4}"/>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780D45DE-3195-F547-9B04-91848E8BB155}"/>
              </a:ext>
            </a:extLst>
          </p:cNvPr>
          <p:cNvSpPr>
            <a:spLocks noGrp="1"/>
          </p:cNvSpPr>
          <p:nvPr>
            <p:ph idx="1"/>
          </p:nvPr>
        </p:nvSpPr>
        <p:spPr>
          <a:xfrm>
            <a:off x="838200" y="1825625"/>
            <a:ext cx="7543800" cy="4830356"/>
          </a:xfrm>
        </p:spPr>
        <p:txBody>
          <a:bodyPr>
            <a:normAutofit fontScale="92500"/>
          </a:bodyPr>
          <a:lstStyle/>
          <a:p>
            <a:r>
              <a:rPr lang="en-US" dirty="0"/>
              <a:t>Protective gear</a:t>
            </a:r>
          </a:p>
          <a:p>
            <a:r>
              <a:rPr lang="en-US" dirty="0"/>
              <a:t>Materials / Storage</a:t>
            </a:r>
          </a:p>
          <a:p>
            <a:r>
              <a:rPr lang="en-US" dirty="0"/>
              <a:t>Duty of care: </a:t>
            </a:r>
            <a:r>
              <a:rPr lang="en-US" dirty="0">
                <a:hlinkClick r:id="rId2"/>
              </a:rPr>
              <a:t>https://www.flinnsci.com/negligence---duty-of-care/vsc0624/</a:t>
            </a:r>
            <a:endParaRPr lang="en-US" dirty="0"/>
          </a:p>
          <a:p>
            <a:pPr lvl="1"/>
            <a:r>
              <a:rPr lang="en-US" sz="2600" dirty="0"/>
              <a:t>You must protect students from unreasonable risk</a:t>
            </a:r>
          </a:p>
          <a:p>
            <a:pPr lvl="2"/>
            <a:r>
              <a:rPr lang="en-US" sz="2200" dirty="0"/>
              <a:t>Act as a “reasonably prudent person”</a:t>
            </a:r>
          </a:p>
          <a:p>
            <a:pPr lvl="1"/>
            <a:r>
              <a:rPr lang="en-US" sz="2600" dirty="0"/>
              <a:t>Provide the safest environment possible</a:t>
            </a:r>
            <a:endParaRPr lang="en-US" sz="2200" dirty="0"/>
          </a:p>
          <a:p>
            <a:r>
              <a:rPr lang="en-US" dirty="0"/>
              <a:t>Resources:</a:t>
            </a:r>
          </a:p>
          <a:p>
            <a:pPr lvl="1"/>
            <a:r>
              <a:rPr lang="en-US" dirty="0" err="1"/>
              <a:t>Flinn</a:t>
            </a:r>
            <a:r>
              <a:rPr lang="en-US" dirty="0"/>
              <a:t> Safety Course: https://</a:t>
            </a:r>
            <a:r>
              <a:rPr lang="en-US" dirty="0" err="1"/>
              <a:t>www.flinnsci.com</a:t>
            </a:r>
            <a:r>
              <a:rPr lang="en-US" dirty="0"/>
              <a:t>/resources/safety-reference/</a:t>
            </a:r>
            <a:r>
              <a:rPr lang="en-US" dirty="0" err="1"/>
              <a:t>flinn</a:t>
            </a:r>
            <a:r>
              <a:rPr lang="en-US" dirty="0"/>
              <a:t>-safety-course/</a:t>
            </a:r>
          </a:p>
          <a:p>
            <a:pPr lvl="1"/>
            <a:r>
              <a:rPr lang="en-US" dirty="0"/>
              <a:t>NSTA: https://</a:t>
            </a:r>
            <a:r>
              <a:rPr lang="en-US" dirty="0" err="1"/>
              <a:t>www.nsta.org</a:t>
            </a:r>
            <a:r>
              <a:rPr lang="en-US" dirty="0"/>
              <a:t>/safety/</a:t>
            </a:r>
          </a:p>
          <a:p>
            <a:endParaRPr lang="en-US" dirty="0"/>
          </a:p>
        </p:txBody>
      </p:sp>
      <p:pic>
        <p:nvPicPr>
          <p:cNvPr id="4" name="Picture 3">
            <a:extLst>
              <a:ext uri="{FF2B5EF4-FFF2-40B4-BE49-F238E27FC236}">
                <a16:creationId xmlns:a16="http://schemas.microsoft.com/office/drawing/2014/main" id="{26DA7E3E-38E7-1E43-AFBE-7FEE68574FA1}"/>
              </a:ext>
            </a:extLst>
          </p:cNvPr>
          <p:cNvPicPr>
            <a:picLocks noChangeAspect="1"/>
          </p:cNvPicPr>
          <p:nvPr/>
        </p:nvPicPr>
        <p:blipFill>
          <a:blip r:embed="rId3"/>
          <a:stretch>
            <a:fillRect/>
          </a:stretch>
        </p:blipFill>
        <p:spPr>
          <a:xfrm>
            <a:off x="8382000" y="2057105"/>
            <a:ext cx="3810000" cy="4445000"/>
          </a:xfrm>
          <a:prstGeom prst="rect">
            <a:avLst/>
          </a:prstGeom>
        </p:spPr>
      </p:pic>
    </p:spTree>
    <p:extLst>
      <p:ext uri="{BB962C8B-B14F-4D97-AF65-F5344CB8AC3E}">
        <p14:creationId xmlns:p14="http://schemas.microsoft.com/office/powerpoint/2010/main" val="252486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DCAD-A502-BB4C-BC63-D51BAE57BF4D}"/>
              </a:ext>
            </a:extLst>
          </p:cNvPr>
          <p:cNvSpPr>
            <a:spLocks noGrp="1"/>
          </p:cNvSpPr>
          <p:nvPr>
            <p:ph type="title"/>
          </p:nvPr>
        </p:nvSpPr>
        <p:spPr/>
        <p:txBody>
          <a:bodyPr/>
          <a:lstStyle/>
          <a:p>
            <a:r>
              <a:rPr lang="en-US" dirty="0"/>
              <a:t>Knowing What Works for You</a:t>
            </a:r>
          </a:p>
        </p:txBody>
      </p:sp>
      <p:graphicFrame>
        <p:nvGraphicFramePr>
          <p:cNvPr id="4" name="Content Placeholder 3">
            <a:extLst>
              <a:ext uri="{FF2B5EF4-FFF2-40B4-BE49-F238E27FC236}">
                <a16:creationId xmlns:a16="http://schemas.microsoft.com/office/drawing/2014/main" id="{C4C04D7D-A944-6F44-9A9E-3774FA4134F2}"/>
              </a:ext>
            </a:extLst>
          </p:cNvPr>
          <p:cNvGraphicFramePr>
            <a:graphicFrameLocks noGrp="1"/>
          </p:cNvGraphicFramePr>
          <p:nvPr>
            <p:ph idx="1"/>
            <p:extLst>
              <p:ext uri="{D42A27DB-BD31-4B8C-83A1-F6EECF244321}">
                <p14:modId xmlns:p14="http://schemas.microsoft.com/office/powerpoint/2010/main" val="2882993866"/>
              </p:ext>
            </p:extLst>
          </p:nvPr>
        </p:nvGraphicFramePr>
        <p:xfrm>
          <a:off x="838200" y="2591168"/>
          <a:ext cx="10515600" cy="301377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60825995"/>
                    </a:ext>
                  </a:extLst>
                </a:gridCol>
                <a:gridCol w="3505200">
                  <a:extLst>
                    <a:ext uri="{9D8B030D-6E8A-4147-A177-3AD203B41FA5}">
                      <a16:colId xmlns:a16="http://schemas.microsoft.com/office/drawing/2014/main" val="692571828"/>
                    </a:ext>
                  </a:extLst>
                </a:gridCol>
                <a:gridCol w="3505200">
                  <a:extLst>
                    <a:ext uri="{9D8B030D-6E8A-4147-A177-3AD203B41FA5}">
                      <a16:colId xmlns:a16="http://schemas.microsoft.com/office/drawing/2014/main" val="3641933871"/>
                    </a:ext>
                  </a:extLst>
                </a:gridCol>
              </a:tblGrid>
              <a:tr h="577334">
                <a:tc>
                  <a:txBody>
                    <a:bodyPr/>
                    <a:lstStyle/>
                    <a:p>
                      <a:r>
                        <a:rPr lang="en-US" sz="2800" dirty="0"/>
                        <a:t>Lab</a:t>
                      </a:r>
                    </a:p>
                  </a:txBody>
                  <a:tcPr/>
                </a:tc>
                <a:tc>
                  <a:txBody>
                    <a:bodyPr/>
                    <a:lstStyle/>
                    <a:p>
                      <a:r>
                        <a:rPr lang="en-US" sz="2800" dirty="0"/>
                        <a:t>Lab Stations</a:t>
                      </a:r>
                    </a:p>
                  </a:txBody>
                  <a:tcPr/>
                </a:tc>
                <a:tc>
                  <a:txBody>
                    <a:bodyPr/>
                    <a:lstStyle/>
                    <a:p>
                      <a:r>
                        <a:rPr lang="en-US" sz="2800" dirty="0"/>
                        <a:t>Demo</a:t>
                      </a:r>
                    </a:p>
                  </a:txBody>
                  <a:tcPr/>
                </a:tc>
                <a:extLst>
                  <a:ext uri="{0D108BD9-81ED-4DB2-BD59-A6C34878D82A}">
                    <a16:rowId xmlns:a16="http://schemas.microsoft.com/office/drawing/2014/main" val="4095714957"/>
                  </a:ext>
                </a:extLst>
              </a:tr>
              <a:tr h="2436444">
                <a:tc>
                  <a:txBody>
                    <a:bodyPr/>
                    <a:lstStyle/>
                    <a:p>
                      <a:pPr marL="285750" indent="-285750">
                        <a:buFont typeface="Arial" panose="020B0604020202020204" pitchFamily="34" charset="0"/>
                        <a:buChar char="•"/>
                      </a:pPr>
                      <a:endParaRPr lang="en-US" sz="2000" dirty="0"/>
                    </a:p>
                  </a:txBody>
                  <a:tcPr/>
                </a:tc>
                <a:tc>
                  <a:txBody>
                    <a:bodyPr/>
                    <a:lstStyle/>
                    <a:p>
                      <a:pPr marL="285750" indent="-285750">
                        <a:buFont typeface="Arial" panose="020B0604020202020204" pitchFamily="34" charset="0"/>
                        <a:buChar char="•"/>
                      </a:pPr>
                      <a:endParaRPr lang="en-US" sz="2000" dirty="0"/>
                    </a:p>
                  </a:txBody>
                  <a:tcPr/>
                </a:tc>
                <a:tc>
                  <a:txBody>
                    <a:bodyPr/>
                    <a:lstStyle/>
                    <a:p>
                      <a:pPr marL="285750" indent="-285750">
                        <a:buFont typeface="Arial" panose="020B0604020202020204" pitchFamily="34" charset="0"/>
                        <a:buChar char="•"/>
                      </a:pPr>
                      <a:endParaRPr lang="en-US" sz="2000" dirty="0"/>
                    </a:p>
                  </a:txBody>
                  <a:tcPr/>
                </a:tc>
                <a:extLst>
                  <a:ext uri="{0D108BD9-81ED-4DB2-BD59-A6C34878D82A}">
                    <a16:rowId xmlns:a16="http://schemas.microsoft.com/office/drawing/2014/main" val="565856730"/>
                  </a:ext>
                </a:extLst>
              </a:tr>
            </a:tbl>
          </a:graphicData>
        </a:graphic>
      </p:graphicFrame>
      <p:sp>
        <p:nvSpPr>
          <p:cNvPr id="5" name="TextBox 4">
            <a:extLst>
              <a:ext uri="{FF2B5EF4-FFF2-40B4-BE49-F238E27FC236}">
                <a16:creationId xmlns:a16="http://schemas.microsoft.com/office/drawing/2014/main" id="{D0BCF081-4EA1-BA4B-B287-F7CCA39DCFBD}"/>
              </a:ext>
            </a:extLst>
          </p:cNvPr>
          <p:cNvSpPr txBox="1"/>
          <p:nvPr/>
        </p:nvSpPr>
        <p:spPr>
          <a:xfrm>
            <a:off x="871870" y="1956391"/>
            <a:ext cx="3883371" cy="523220"/>
          </a:xfrm>
          <a:prstGeom prst="rect">
            <a:avLst/>
          </a:prstGeom>
          <a:noFill/>
        </p:spPr>
        <p:txBody>
          <a:bodyPr wrap="none" rtlCol="0">
            <a:spAutoFit/>
          </a:bodyPr>
          <a:lstStyle/>
          <a:p>
            <a:r>
              <a:rPr lang="en-US" sz="2800" dirty="0"/>
              <a:t>When should you do a…..</a:t>
            </a:r>
          </a:p>
        </p:txBody>
      </p:sp>
    </p:spTree>
    <p:extLst>
      <p:ext uri="{BB962C8B-B14F-4D97-AF65-F5344CB8AC3E}">
        <p14:creationId xmlns:p14="http://schemas.microsoft.com/office/powerpoint/2010/main" val="173407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DCAD-A502-BB4C-BC63-D51BAE57BF4D}"/>
              </a:ext>
            </a:extLst>
          </p:cNvPr>
          <p:cNvSpPr>
            <a:spLocks noGrp="1"/>
          </p:cNvSpPr>
          <p:nvPr>
            <p:ph type="title"/>
          </p:nvPr>
        </p:nvSpPr>
        <p:spPr/>
        <p:txBody>
          <a:bodyPr/>
          <a:lstStyle/>
          <a:p>
            <a:r>
              <a:rPr lang="en-US" dirty="0"/>
              <a:t>Knowing What Works for You</a:t>
            </a:r>
          </a:p>
        </p:txBody>
      </p:sp>
      <p:graphicFrame>
        <p:nvGraphicFramePr>
          <p:cNvPr id="4" name="Content Placeholder 3">
            <a:extLst>
              <a:ext uri="{FF2B5EF4-FFF2-40B4-BE49-F238E27FC236}">
                <a16:creationId xmlns:a16="http://schemas.microsoft.com/office/drawing/2014/main" id="{C4C04D7D-A944-6F44-9A9E-3774FA4134F2}"/>
              </a:ext>
            </a:extLst>
          </p:cNvPr>
          <p:cNvGraphicFramePr>
            <a:graphicFrameLocks noGrp="1"/>
          </p:cNvGraphicFramePr>
          <p:nvPr>
            <p:ph idx="1"/>
            <p:extLst>
              <p:ext uri="{D42A27DB-BD31-4B8C-83A1-F6EECF244321}">
                <p14:modId xmlns:p14="http://schemas.microsoft.com/office/powerpoint/2010/main" val="690693216"/>
              </p:ext>
            </p:extLst>
          </p:nvPr>
        </p:nvGraphicFramePr>
        <p:xfrm>
          <a:off x="838200" y="2591168"/>
          <a:ext cx="10515600" cy="301377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60825995"/>
                    </a:ext>
                  </a:extLst>
                </a:gridCol>
                <a:gridCol w="3505200">
                  <a:extLst>
                    <a:ext uri="{9D8B030D-6E8A-4147-A177-3AD203B41FA5}">
                      <a16:colId xmlns:a16="http://schemas.microsoft.com/office/drawing/2014/main" val="692571828"/>
                    </a:ext>
                  </a:extLst>
                </a:gridCol>
                <a:gridCol w="3505200">
                  <a:extLst>
                    <a:ext uri="{9D8B030D-6E8A-4147-A177-3AD203B41FA5}">
                      <a16:colId xmlns:a16="http://schemas.microsoft.com/office/drawing/2014/main" val="3641933871"/>
                    </a:ext>
                  </a:extLst>
                </a:gridCol>
              </a:tblGrid>
              <a:tr h="577334">
                <a:tc>
                  <a:txBody>
                    <a:bodyPr/>
                    <a:lstStyle/>
                    <a:p>
                      <a:r>
                        <a:rPr lang="en-US" sz="2800" dirty="0"/>
                        <a:t>Lab</a:t>
                      </a:r>
                    </a:p>
                  </a:txBody>
                  <a:tcPr/>
                </a:tc>
                <a:tc>
                  <a:txBody>
                    <a:bodyPr/>
                    <a:lstStyle/>
                    <a:p>
                      <a:r>
                        <a:rPr lang="en-US" sz="2800" dirty="0"/>
                        <a:t>Lab Stations</a:t>
                      </a:r>
                    </a:p>
                  </a:txBody>
                  <a:tcPr/>
                </a:tc>
                <a:tc>
                  <a:txBody>
                    <a:bodyPr/>
                    <a:lstStyle/>
                    <a:p>
                      <a:r>
                        <a:rPr lang="en-US" sz="2800" dirty="0"/>
                        <a:t>Demo</a:t>
                      </a:r>
                    </a:p>
                  </a:txBody>
                  <a:tcPr/>
                </a:tc>
                <a:extLst>
                  <a:ext uri="{0D108BD9-81ED-4DB2-BD59-A6C34878D82A}">
                    <a16:rowId xmlns:a16="http://schemas.microsoft.com/office/drawing/2014/main" val="4095714957"/>
                  </a:ext>
                </a:extLst>
              </a:tr>
              <a:tr h="2436444">
                <a:tc>
                  <a:txBody>
                    <a:bodyPr/>
                    <a:lstStyle/>
                    <a:p>
                      <a:pPr marL="285750" indent="-285750">
                        <a:buFont typeface="Arial" panose="020B0604020202020204" pitchFamily="34" charset="0"/>
                        <a:buChar char="•"/>
                      </a:pPr>
                      <a:r>
                        <a:rPr lang="en-US" sz="2000" dirty="0"/>
                        <a:t>Students need to go in depth on a topic</a:t>
                      </a:r>
                    </a:p>
                    <a:p>
                      <a:pPr marL="285750" indent="-285750">
                        <a:buFont typeface="Arial" panose="020B0604020202020204" pitchFamily="34" charset="0"/>
                        <a:buChar char="•"/>
                      </a:pPr>
                      <a:r>
                        <a:rPr lang="en-US" sz="2000" dirty="0"/>
                        <a:t>You have enough materials and time to do the lab safely and effectively</a:t>
                      </a:r>
                    </a:p>
                  </a:txBody>
                  <a:tcPr/>
                </a:tc>
                <a:tc>
                  <a:txBody>
                    <a:bodyPr/>
                    <a:lstStyle/>
                    <a:p>
                      <a:pPr marL="285750" indent="-285750">
                        <a:buFont typeface="Arial" panose="020B0604020202020204" pitchFamily="34" charset="0"/>
                        <a:buChar char="•"/>
                      </a:pPr>
                      <a:endParaRPr lang="en-US" sz="2000" dirty="0"/>
                    </a:p>
                  </a:txBody>
                  <a:tcPr/>
                </a:tc>
                <a:tc>
                  <a:txBody>
                    <a:bodyPr/>
                    <a:lstStyle/>
                    <a:p>
                      <a:pPr marL="285750" indent="-285750">
                        <a:buFont typeface="Arial" panose="020B0604020202020204" pitchFamily="34" charset="0"/>
                        <a:buChar char="•"/>
                      </a:pPr>
                      <a:endParaRPr lang="en-US" sz="2000" dirty="0"/>
                    </a:p>
                  </a:txBody>
                  <a:tcPr/>
                </a:tc>
                <a:extLst>
                  <a:ext uri="{0D108BD9-81ED-4DB2-BD59-A6C34878D82A}">
                    <a16:rowId xmlns:a16="http://schemas.microsoft.com/office/drawing/2014/main" val="565856730"/>
                  </a:ext>
                </a:extLst>
              </a:tr>
            </a:tbl>
          </a:graphicData>
        </a:graphic>
      </p:graphicFrame>
      <p:sp>
        <p:nvSpPr>
          <p:cNvPr id="5" name="TextBox 4">
            <a:extLst>
              <a:ext uri="{FF2B5EF4-FFF2-40B4-BE49-F238E27FC236}">
                <a16:creationId xmlns:a16="http://schemas.microsoft.com/office/drawing/2014/main" id="{D0BCF081-4EA1-BA4B-B287-F7CCA39DCFBD}"/>
              </a:ext>
            </a:extLst>
          </p:cNvPr>
          <p:cNvSpPr txBox="1"/>
          <p:nvPr/>
        </p:nvSpPr>
        <p:spPr>
          <a:xfrm>
            <a:off x="871870" y="1956391"/>
            <a:ext cx="3883371" cy="523220"/>
          </a:xfrm>
          <a:prstGeom prst="rect">
            <a:avLst/>
          </a:prstGeom>
          <a:noFill/>
        </p:spPr>
        <p:txBody>
          <a:bodyPr wrap="none" rtlCol="0">
            <a:spAutoFit/>
          </a:bodyPr>
          <a:lstStyle/>
          <a:p>
            <a:r>
              <a:rPr lang="en-US" sz="2800" dirty="0"/>
              <a:t>When should you do a…..</a:t>
            </a:r>
          </a:p>
        </p:txBody>
      </p:sp>
    </p:spTree>
    <p:extLst>
      <p:ext uri="{BB962C8B-B14F-4D97-AF65-F5344CB8AC3E}">
        <p14:creationId xmlns:p14="http://schemas.microsoft.com/office/powerpoint/2010/main" val="97458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DCAD-A502-BB4C-BC63-D51BAE57BF4D}"/>
              </a:ext>
            </a:extLst>
          </p:cNvPr>
          <p:cNvSpPr>
            <a:spLocks noGrp="1"/>
          </p:cNvSpPr>
          <p:nvPr>
            <p:ph type="title"/>
          </p:nvPr>
        </p:nvSpPr>
        <p:spPr/>
        <p:txBody>
          <a:bodyPr/>
          <a:lstStyle/>
          <a:p>
            <a:r>
              <a:rPr lang="en-US" dirty="0"/>
              <a:t>Knowing What Works for You</a:t>
            </a:r>
          </a:p>
        </p:txBody>
      </p:sp>
      <p:graphicFrame>
        <p:nvGraphicFramePr>
          <p:cNvPr id="4" name="Content Placeholder 3">
            <a:extLst>
              <a:ext uri="{FF2B5EF4-FFF2-40B4-BE49-F238E27FC236}">
                <a16:creationId xmlns:a16="http://schemas.microsoft.com/office/drawing/2014/main" id="{C4C04D7D-A944-6F44-9A9E-3774FA4134F2}"/>
              </a:ext>
            </a:extLst>
          </p:cNvPr>
          <p:cNvGraphicFramePr>
            <a:graphicFrameLocks noGrp="1"/>
          </p:cNvGraphicFramePr>
          <p:nvPr>
            <p:ph idx="1"/>
            <p:extLst>
              <p:ext uri="{D42A27DB-BD31-4B8C-83A1-F6EECF244321}">
                <p14:modId xmlns:p14="http://schemas.microsoft.com/office/powerpoint/2010/main" val="3087679751"/>
              </p:ext>
            </p:extLst>
          </p:nvPr>
        </p:nvGraphicFramePr>
        <p:xfrm>
          <a:off x="838200" y="2591168"/>
          <a:ext cx="10515600" cy="301377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60825995"/>
                    </a:ext>
                  </a:extLst>
                </a:gridCol>
                <a:gridCol w="3505200">
                  <a:extLst>
                    <a:ext uri="{9D8B030D-6E8A-4147-A177-3AD203B41FA5}">
                      <a16:colId xmlns:a16="http://schemas.microsoft.com/office/drawing/2014/main" val="692571828"/>
                    </a:ext>
                  </a:extLst>
                </a:gridCol>
                <a:gridCol w="3505200">
                  <a:extLst>
                    <a:ext uri="{9D8B030D-6E8A-4147-A177-3AD203B41FA5}">
                      <a16:colId xmlns:a16="http://schemas.microsoft.com/office/drawing/2014/main" val="3641933871"/>
                    </a:ext>
                  </a:extLst>
                </a:gridCol>
              </a:tblGrid>
              <a:tr h="577334">
                <a:tc>
                  <a:txBody>
                    <a:bodyPr/>
                    <a:lstStyle/>
                    <a:p>
                      <a:r>
                        <a:rPr lang="en-US" sz="2800" dirty="0"/>
                        <a:t>Lab</a:t>
                      </a:r>
                    </a:p>
                  </a:txBody>
                  <a:tcPr/>
                </a:tc>
                <a:tc>
                  <a:txBody>
                    <a:bodyPr/>
                    <a:lstStyle/>
                    <a:p>
                      <a:r>
                        <a:rPr lang="en-US" sz="2800" dirty="0"/>
                        <a:t>Lab Stations</a:t>
                      </a:r>
                    </a:p>
                  </a:txBody>
                  <a:tcPr/>
                </a:tc>
                <a:tc>
                  <a:txBody>
                    <a:bodyPr/>
                    <a:lstStyle/>
                    <a:p>
                      <a:r>
                        <a:rPr lang="en-US" sz="2800" dirty="0"/>
                        <a:t>Demo</a:t>
                      </a:r>
                    </a:p>
                  </a:txBody>
                  <a:tcPr/>
                </a:tc>
                <a:extLst>
                  <a:ext uri="{0D108BD9-81ED-4DB2-BD59-A6C34878D82A}">
                    <a16:rowId xmlns:a16="http://schemas.microsoft.com/office/drawing/2014/main" val="4095714957"/>
                  </a:ext>
                </a:extLst>
              </a:tr>
              <a:tr h="2436444">
                <a:tc>
                  <a:txBody>
                    <a:bodyPr/>
                    <a:lstStyle/>
                    <a:p>
                      <a:pPr marL="285750" indent="-285750">
                        <a:buFont typeface="Arial" panose="020B0604020202020204" pitchFamily="34" charset="0"/>
                        <a:buChar char="•"/>
                      </a:pPr>
                      <a:r>
                        <a:rPr lang="en-US" sz="2000" dirty="0"/>
                        <a:t>Students need to go in depth on a topic</a:t>
                      </a:r>
                    </a:p>
                    <a:p>
                      <a:pPr marL="285750" indent="-285750">
                        <a:buFont typeface="Arial" panose="020B0604020202020204" pitchFamily="34" charset="0"/>
                        <a:buChar char="•"/>
                      </a:pPr>
                      <a:r>
                        <a:rPr lang="en-US" sz="2000" dirty="0"/>
                        <a:t>You have enough materials and time to do the lab safely and effectively</a:t>
                      </a:r>
                    </a:p>
                  </a:txBody>
                  <a:tcPr/>
                </a:tc>
                <a:tc>
                  <a:txBody>
                    <a:bodyPr/>
                    <a:lstStyle/>
                    <a:p>
                      <a:pPr marL="285750" indent="-285750">
                        <a:buFont typeface="Arial" panose="020B0604020202020204" pitchFamily="34" charset="0"/>
                        <a:buChar char="•"/>
                      </a:pPr>
                      <a:r>
                        <a:rPr lang="en-US" sz="2000" dirty="0"/>
                        <a:t>Want students to try multiple things</a:t>
                      </a:r>
                    </a:p>
                    <a:p>
                      <a:pPr marL="285750" indent="-285750">
                        <a:buFont typeface="Arial" panose="020B0604020202020204" pitchFamily="34" charset="0"/>
                        <a:buChar char="•"/>
                      </a:pPr>
                      <a:r>
                        <a:rPr lang="en-US" sz="2000" dirty="0"/>
                        <a:t>Have few sets of materials</a:t>
                      </a:r>
                    </a:p>
                  </a:txBody>
                  <a:tcPr/>
                </a:tc>
                <a:tc>
                  <a:txBody>
                    <a:bodyPr/>
                    <a:lstStyle/>
                    <a:p>
                      <a:pPr marL="285750" indent="-285750">
                        <a:buFont typeface="Arial" panose="020B0604020202020204" pitchFamily="34" charset="0"/>
                        <a:buChar char="•"/>
                      </a:pPr>
                      <a:endParaRPr lang="en-US" sz="2000" dirty="0"/>
                    </a:p>
                  </a:txBody>
                  <a:tcPr/>
                </a:tc>
                <a:extLst>
                  <a:ext uri="{0D108BD9-81ED-4DB2-BD59-A6C34878D82A}">
                    <a16:rowId xmlns:a16="http://schemas.microsoft.com/office/drawing/2014/main" val="565856730"/>
                  </a:ext>
                </a:extLst>
              </a:tr>
            </a:tbl>
          </a:graphicData>
        </a:graphic>
      </p:graphicFrame>
      <p:sp>
        <p:nvSpPr>
          <p:cNvPr id="5" name="TextBox 4">
            <a:extLst>
              <a:ext uri="{FF2B5EF4-FFF2-40B4-BE49-F238E27FC236}">
                <a16:creationId xmlns:a16="http://schemas.microsoft.com/office/drawing/2014/main" id="{D0BCF081-4EA1-BA4B-B287-F7CCA39DCFBD}"/>
              </a:ext>
            </a:extLst>
          </p:cNvPr>
          <p:cNvSpPr txBox="1"/>
          <p:nvPr/>
        </p:nvSpPr>
        <p:spPr>
          <a:xfrm>
            <a:off x="871870" y="1956391"/>
            <a:ext cx="3883371" cy="523220"/>
          </a:xfrm>
          <a:prstGeom prst="rect">
            <a:avLst/>
          </a:prstGeom>
          <a:noFill/>
        </p:spPr>
        <p:txBody>
          <a:bodyPr wrap="none" rtlCol="0">
            <a:spAutoFit/>
          </a:bodyPr>
          <a:lstStyle/>
          <a:p>
            <a:r>
              <a:rPr lang="en-US" sz="2800" dirty="0"/>
              <a:t>When should you do a…..</a:t>
            </a:r>
          </a:p>
        </p:txBody>
      </p:sp>
    </p:spTree>
    <p:extLst>
      <p:ext uri="{BB962C8B-B14F-4D97-AF65-F5344CB8AC3E}">
        <p14:creationId xmlns:p14="http://schemas.microsoft.com/office/powerpoint/2010/main" val="1811034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DCAD-A502-BB4C-BC63-D51BAE57BF4D}"/>
              </a:ext>
            </a:extLst>
          </p:cNvPr>
          <p:cNvSpPr>
            <a:spLocks noGrp="1"/>
          </p:cNvSpPr>
          <p:nvPr>
            <p:ph type="title"/>
          </p:nvPr>
        </p:nvSpPr>
        <p:spPr/>
        <p:txBody>
          <a:bodyPr/>
          <a:lstStyle/>
          <a:p>
            <a:r>
              <a:rPr lang="en-US" dirty="0"/>
              <a:t>Knowing What Works for You</a:t>
            </a:r>
          </a:p>
        </p:txBody>
      </p:sp>
      <p:graphicFrame>
        <p:nvGraphicFramePr>
          <p:cNvPr id="4" name="Content Placeholder 3">
            <a:extLst>
              <a:ext uri="{FF2B5EF4-FFF2-40B4-BE49-F238E27FC236}">
                <a16:creationId xmlns:a16="http://schemas.microsoft.com/office/drawing/2014/main" id="{C4C04D7D-A944-6F44-9A9E-3774FA4134F2}"/>
              </a:ext>
            </a:extLst>
          </p:cNvPr>
          <p:cNvGraphicFramePr>
            <a:graphicFrameLocks noGrp="1"/>
          </p:cNvGraphicFramePr>
          <p:nvPr>
            <p:ph idx="1"/>
          </p:nvPr>
        </p:nvGraphicFramePr>
        <p:xfrm>
          <a:off x="838200" y="2591168"/>
          <a:ext cx="10515600" cy="3013778"/>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60825995"/>
                    </a:ext>
                  </a:extLst>
                </a:gridCol>
                <a:gridCol w="3505200">
                  <a:extLst>
                    <a:ext uri="{9D8B030D-6E8A-4147-A177-3AD203B41FA5}">
                      <a16:colId xmlns:a16="http://schemas.microsoft.com/office/drawing/2014/main" val="692571828"/>
                    </a:ext>
                  </a:extLst>
                </a:gridCol>
                <a:gridCol w="3505200">
                  <a:extLst>
                    <a:ext uri="{9D8B030D-6E8A-4147-A177-3AD203B41FA5}">
                      <a16:colId xmlns:a16="http://schemas.microsoft.com/office/drawing/2014/main" val="3641933871"/>
                    </a:ext>
                  </a:extLst>
                </a:gridCol>
              </a:tblGrid>
              <a:tr h="577334">
                <a:tc>
                  <a:txBody>
                    <a:bodyPr/>
                    <a:lstStyle/>
                    <a:p>
                      <a:r>
                        <a:rPr lang="en-US" sz="2800" dirty="0"/>
                        <a:t>Lab</a:t>
                      </a:r>
                    </a:p>
                  </a:txBody>
                  <a:tcPr/>
                </a:tc>
                <a:tc>
                  <a:txBody>
                    <a:bodyPr/>
                    <a:lstStyle/>
                    <a:p>
                      <a:r>
                        <a:rPr lang="en-US" sz="2800" dirty="0"/>
                        <a:t>Lab Stations</a:t>
                      </a:r>
                    </a:p>
                  </a:txBody>
                  <a:tcPr/>
                </a:tc>
                <a:tc>
                  <a:txBody>
                    <a:bodyPr/>
                    <a:lstStyle/>
                    <a:p>
                      <a:r>
                        <a:rPr lang="en-US" sz="2800" dirty="0"/>
                        <a:t>Demo</a:t>
                      </a:r>
                    </a:p>
                  </a:txBody>
                  <a:tcPr/>
                </a:tc>
                <a:extLst>
                  <a:ext uri="{0D108BD9-81ED-4DB2-BD59-A6C34878D82A}">
                    <a16:rowId xmlns:a16="http://schemas.microsoft.com/office/drawing/2014/main" val="4095714957"/>
                  </a:ext>
                </a:extLst>
              </a:tr>
              <a:tr h="2436444">
                <a:tc>
                  <a:txBody>
                    <a:bodyPr/>
                    <a:lstStyle/>
                    <a:p>
                      <a:pPr marL="285750" indent="-285750">
                        <a:buFont typeface="Arial" panose="020B0604020202020204" pitchFamily="34" charset="0"/>
                        <a:buChar char="•"/>
                      </a:pPr>
                      <a:r>
                        <a:rPr lang="en-US" sz="2000" dirty="0"/>
                        <a:t>Students need to go in depth on a topic</a:t>
                      </a:r>
                    </a:p>
                    <a:p>
                      <a:pPr marL="285750" indent="-285750">
                        <a:buFont typeface="Arial" panose="020B0604020202020204" pitchFamily="34" charset="0"/>
                        <a:buChar char="•"/>
                      </a:pPr>
                      <a:r>
                        <a:rPr lang="en-US" sz="2000" dirty="0"/>
                        <a:t>You have enough materials and time to do the lab safely and effectively</a:t>
                      </a:r>
                    </a:p>
                  </a:txBody>
                  <a:tcPr/>
                </a:tc>
                <a:tc>
                  <a:txBody>
                    <a:bodyPr/>
                    <a:lstStyle/>
                    <a:p>
                      <a:pPr marL="285750" indent="-285750">
                        <a:buFont typeface="Arial" panose="020B0604020202020204" pitchFamily="34" charset="0"/>
                        <a:buChar char="•"/>
                      </a:pPr>
                      <a:r>
                        <a:rPr lang="en-US" sz="2000" dirty="0"/>
                        <a:t>Want students to try multiple things</a:t>
                      </a:r>
                    </a:p>
                    <a:p>
                      <a:pPr marL="285750" indent="-285750">
                        <a:buFont typeface="Arial" panose="020B0604020202020204" pitchFamily="34" charset="0"/>
                        <a:buChar char="•"/>
                      </a:pPr>
                      <a:r>
                        <a:rPr lang="en-US" sz="2000" dirty="0"/>
                        <a:t>Have few sets of materials</a:t>
                      </a:r>
                    </a:p>
                  </a:txBody>
                  <a:tcPr/>
                </a:tc>
                <a:tc>
                  <a:txBody>
                    <a:bodyPr/>
                    <a:lstStyle/>
                    <a:p>
                      <a:pPr marL="285750" indent="-285750">
                        <a:buFont typeface="Arial" panose="020B0604020202020204" pitchFamily="34" charset="0"/>
                        <a:buChar char="•"/>
                      </a:pPr>
                      <a:r>
                        <a:rPr lang="en-US" sz="2000" dirty="0"/>
                        <a:t>Safety is a concern</a:t>
                      </a:r>
                    </a:p>
                    <a:p>
                      <a:pPr marL="285750" indent="-285750">
                        <a:buFont typeface="Arial" panose="020B0604020202020204" pitchFamily="34" charset="0"/>
                        <a:buChar char="•"/>
                      </a:pPr>
                      <a:r>
                        <a:rPr lang="en-US" sz="2000" dirty="0"/>
                        <a:t>Limited or rare/expensive materials</a:t>
                      </a:r>
                    </a:p>
                    <a:p>
                      <a:pPr marL="285750" indent="-285750">
                        <a:buFont typeface="Arial" panose="020B0604020202020204" pitchFamily="34" charset="0"/>
                        <a:buChar char="•"/>
                      </a:pPr>
                      <a:r>
                        <a:rPr lang="en-US" sz="2000" dirty="0"/>
                        <a:t>Presenting phenomena to spark interest</a:t>
                      </a:r>
                    </a:p>
                  </a:txBody>
                  <a:tcPr/>
                </a:tc>
                <a:extLst>
                  <a:ext uri="{0D108BD9-81ED-4DB2-BD59-A6C34878D82A}">
                    <a16:rowId xmlns:a16="http://schemas.microsoft.com/office/drawing/2014/main" val="565856730"/>
                  </a:ext>
                </a:extLst>
              </a:tr>
            </a:tbl>
          </a:graphicData>
        </a:graphic>
      </p:graphicFrame>
      <p:sp>
        <p:nvSpPr>
          <p:cNvPr id="5" name="TextBox 4">
            <a:extLst>
              <a:ext uri="{FF2B5EF4-FFF2-40B4-BE49-F238E27FC236}">
                <a16:creationId xmlns:a16="http://schemas.microsoft.com/office/drawing/2014/main" id="{D0BCF081-4EA1-BA4B-B287-F7CCA39DCFBD}"/>
              </a:ext>
            </a:extLst>
          </p:cNvPr>
          <p:cNvSpPr txBox="1"/>
          <p:nvPr/>
        </p:nvSpPr>
        <p:spPr>
          <a:xfrm>
            <a:off x="871870" y="1956391"/>
            <a:ext cx="3883371" cy="523220"/>
          </a:xfrm>
          <a:prstGeom prst="rect">
            <a:avLst/>
          </a:prstGeom>
          <a:noFill/>
        </p:spPr>
        <p:txBody>
          <a:bodyPr wrap="none" rtlCol="0">
            <a:spAutoFit/>
          </a:bodyPr>
          <a:lstStyle/>
          <a:p>
            <a:r>
              <a:rPr lang="en-US" sz="2800" dirty="0"/>
              <a:t>When should you do a…..</a:t>
            </a:r>
          </a:p>
        </p:txBody>
      </p:sp>
    </p:spTree>
    <p:extLst>
      <p:ext uri="{BB962C8B-B14F-4D97-AF65-F5344CB8AC3E}">
        <p14:creationId xmlns:p14="http://schemas.microsoft.com/office/powerpoint/2010/main" val="24877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0A9F-2B1E-2C4E-A343-FAA728B9098C}"/>
              </a:ext>
            </a:extLst>
          </p:cNvPr>
          <p:cNvSpPr>
            <a:spLocks noGrp="1"/>
          </p:cNvSpPr>
          <p:nvPr>
            <p:ph type="title"/>
          </p:nvPr>
        </p:nvSpPr>
        <p:spPr/>
        <p:txBody>
          <a:bodyPr/>
          <a:lstStyle/>
          <a:p>
            <a:r>
              <a:rPr lang="en-US" dirty="0"/>
              <a:t>Gallery Walk</a:t>
            </a:r>
          </a:p>
        </p:txBody>
      </p:sp>
      <p:sp>
        <p:nvSpPr>
          <p:cNvPr id="3" name="Content Placeholder 2">
            <a:extLst>
              <a:ext uri="{FF2B5EF4-FFF2-40B4-BE49-F238E27FC236}">
                <a16:creationId xmlns:a16="http://schemas.microsoft.com/office/drawing/2014/main" id="{E0AB168F-AAEF-2E41-9277-31A6CBBF1188}"/>
              </a:ext>
            </a:extLst>
          </p:cNvPr>
          <p:cNvSpPr>
            <a:spLocks noGrp="1"/>
          </p:cNvSpPr>
          <p:nvPr>
            <p:ph idx="1"/>
          </p:nvPr>
        </p:nvSpPr>
        <p:spPr/>
        <p:txBody>
          <a:bodyPr/>
          <a:lstStyle/>
          <a:p>
            <a:r>
              <a:rPr lang="en-US" dirty="0"/>
              <a:t>At each poster, consider the situation described.</a:t>
            </a:r>
          </a:p>
          <a:p>
            <a:r>
              <a:rPr lang="en-US" dirty="0"/>
              <a:t>Respond on the poster with either:</a:t>
            </a:r>
          </a:p>
          <a:p>
            <a:pPr lvl="1"/>
            <a:r>
              <a:rPr lang="en-US" dirty="0"/>
              <a:t>One way you have handled this challenge in your class (or think you would handle it)</a:t>
            </a:r>
          </a:p>
          <a:p>
            <a:pPr lvl="1"/>
            <a:r>
              <a:rPr lang="en-US" dirty="0"/>
              <a:t>Comments or questions about the suggestions made by others</a:t>
            </a:r>
          </a:p>
          <a:p>
            <a:r>
              <a:rPr lang="en-US" dirty="0"/>
              <a:t>Any challenges you want to see addressed?  Add them to the blank poster!</a:t>
            </a:r>
          </a:p>
          <a:p>
            <a:endParaRPr lang="en-US" dirty="0"/>
          </a:p>
        </p:txBody>
      </p:sp>
    </p:spTree>
    <p:extLst>
      <p:ext uri="{BB962C8B-B14F-4D97-AF65-F5344CB8AC3E}">
        <p14:creationId xmlns:p14="http://schemas.microsoft.com/office/powerpoint/2010/main" val="374359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76CE-E8C6-4643-91A4-3D4A0675B936}"/>
              </a:ext>
            </a:extLst>
          </p:cNvPr>
          <p:cNvSpPr>
            <a:spLocks noGrp="1"/>
          </p:cNvSpPr>
          <p:nvPr>
            <p:ph type="title"/>
          </p:nvPr>
        </p:nvSpPr>
        <p:spPr/>
        <p:txBody>
          <a:bodyPr/>
          <a:lstStyle/>
          <a:p>
            <a:r>
              <a:rPr lang="en-US" dirty="0"/>
              <a:t>Situation 1: Getting Materials</a:t>
            </a:r>
          </a:p>
        </p:txBody>
      </p:sp>
      <p:sp>
        <p:nvSpPr>
          <p:cNvPr id="3" name="Content Placeholder 2">
            <a:extLst>
              <a:ext uri="{FF2B5EF4-FFF2-40B4-BE49-F238E27FC236}">
                <a16:creationId xmlns:a16="http://schemas.microsoft.com/office/drawing/2014/main" id="{47E94257-92B3-D342-BBF2-7EA92B668233}"/>
              </a:ext>
            </a:extLst>
          </p:cNvPr>
          <p:cNvSpPr>
            <a:spLocks noGrp="1"/>
          </p:cNvSpPr>
          <p:nvPr>
            <p:ph idx="1"/>
          </p:nvPr>
        </p:nvSpPr>
        <p:spPr>
          <a:xfrm>
            <a:off x="838200" y="1825625"/>
            <a:ext cx="10515600" cy="2097982"/>
          </a:xfrm>
        </p:spPr>
        <p:txBody>
          <a:bodyPr/>
          <a:lstStyle/>
          <a:p>
            <a:pPr marL="0" indent="0">
              <a:buNone/>
            </a:pPr>
            <a:r>
              <a:rPr lang="en-US" dirty="0"/>
              <a:t>As a new science teacher, you are really excited to try out 3-D science teaching and get your students involved in the science and engineering practices!  However, when you first enter your classroom you don’t see a lot of science materials.  What can you do to incorporate 3-D science teaching in your class?</a:t>
            </a:r>
          </a:p>
          <a:p>
            <a:pPr marL="0" indent="0">
              <a:buNone/>
            </a:pPr>
            <a:endParaRPr lang="en-US" dirty="0"/>
          </a:p>
        </p:txBody>
      </p:sp>
      <p:sp>
        <p:nvSpPr>
          <p:cNvPr id="5" name="Rectangle 4">
            <a:extLst>
              <a:ext uri="{FF2B5EF4-FFF2-40B4-BE49-F238E27FC236}">
                <a16:creationId xmlns:a16="http://schemas.microsoft.com/office/drawing/2014/main" id="{719FC645-05F1-1D4A-9075-168A6B8168FD}"/>
              </a:ext>
            </a:extLst>
          </p:cNvPr>
          <p:cNvSpPr/>
          <p:nvPr/>
        </p:nvSpPr>
        <p:spPr>
          <a:xfrm>
            <a:off x="5989321" y="3319527"/>
            <a:ext cx="6096000" cy="4369401"/>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Search your school!</a:t>
            </a:r>
          </a:p>
          <a:p>
            <a:pPr marL="228600" lvl="0" indent="-228600">
              <a:lnSpc>
                <a:spcPct val="90000"/>
              </a:lnSpc>
              <a:spcBef>
                <a:spcPts val="1000"/>
              </a:spcBef>
              <a:buFont typeface="Arial" panose="020B0604020202020204" pitchFamily="34" charset="0"/>
              <a:buChar char="•"/>
            </a:pPr>
            <a:r>
              <a:rPr lang="en-US" sz="2400" dirty="0">
                <a:solidFill>
                  <a:srgbClr val="002060"/>
                </a:solidFill>
              </a:rPr>
              <a:t>Ask your admin/coach/etc. about funds</a:t>
            </a:r>
          </a:p>
          <a:p>
            <a:pPr marL="228600" lvl="0" indent="-228600">
              <a:lnSpc>
                <a:spcPct val="90000"/>
              </a:lnSpc>
              <a:spcBef>
                <a:spcPts val="1000"/>
              </a:spcBef>
              <a:buFont typeface="Arial" panose="020B0604020202020204" pitchFamily="34" charset="0"/>
              <a:buChar char="•"/>
            </a:pPr>
            <a:r>
              <a:rPr lang="en-US" sz="2400" dirty="0">
                <a:solidFill>
                  <a:srgbClr val="002060"/>
                </a:solidFill>
              </a:rPr>
              <a:t>Network with other science teachers</a:t>
            </a:r>
          </a:p>
          <a:p>
            <a:pPr marL="228600" lvl="0" indent="-228600">
              <a:lnSpc>
                <a:spcPct val="90000"/>
              </a:lnSpc>
              <a:spcBef>
                <a:spcPts val="1000"/>
              </a:spcBef>
              <a:buFont typeface="Arial" panose="020B0604020202020204" pitchFamily="34" charset="0"/>
              <a:buChar char="•"/>
            </a:pPr>
            <a:r>
              <a:rPr lang="en-US" sz="2400" dirty="0">
                <a:solidFill>
                  <a:srgbClr val="002060"/>
                </a:solidFill>
              </a:rPr>
              <a:t>Use household materials – see “Take Home Chemistry”, ”Take Home Physics”, etc.</a:t>
            </a:r>
          </a:p>
          <a:p>
            <a:pPr marL="228600" lvl="0" indent="-228600">
              <a:lnSpc>
                <a:spcPct val="90000"/>
              </a:lnSpc>
              <a:spcBef>
                <a:spcPts val="1000"/>
              </a:spcBef>
              <a:buFont typeface="Arial" panose="020B0604020202020204" pitchFamily="34" charset="0"/>
              <a:buChar char="•"/>
            </a:pPr>
            <a:r>
              <a:rPr lang="en-US" sz="2400" dirty="0">
                <a:solidFill>
                  <a:srgbClr val="002060"/>
                </a:solidFill>
              </a:rPr>
              <a:t>Hit the dollar store</a:t>
            </a:r>
          </a:p>
          <a:p>
            <a:pPr marL="228600" lvl="0" indent="-228600">
              <a:lnSpc>
                <a:spcPct val="90000"/>
              </a:lnSpc>
              <a:spcBef>
                <a:spcPts val="1000"/>
              </a:spcBef>
              <a:buFont typeface="Arial" panose="020B0604020202020204" pitchFamily="34" charset="0"/>
              <a:buChar char="•"/>
            </a:pPr>
            <a:r>
              <a:rPr lang="en-US" sz="2400" dirty="0">
                <a:solidFill>
                  <a:srgbClr val="002060"/>
                </a:solidFill>
              </a:rPr>
              <a:t>Try a crowdfunding site like </a:t>
            </a:r>
            <a:r>
              <a:rPr lang="en-US" sz="2400" dirty="0" err="1">
                <a:solidFill>
                  <a:srgbClr val="002060"/>
                </a:solidFill>
              </a:rPr>
              <a:t>donorschoose.org</a:t>
            </a:r>
            <a:endParaRPr lang="en-US" sz="2400" dirty="0">
              <a:solidFill>
                <a:srgbClr val="002060"/>
              </a:solidFill>
            </a:endParaRPr>
          </a:p>
          <a:p>
            <a:pPr marL="228600" lvl="0" indent="-228600">
              <a:lnSpc>
                <a:spcPct val="90000"/>
              </a:lnSpc>
              <a:spcBef>
                <a:spcPts val="1000"/>
              </a:spcBef>
              <a:buFont typeface="Arial" panose="020B0604020202020204" pitchFamily="34" charset="0"/>
              <a:buChar char="•"/>
            </a:pPr>
            <a:r>
              <a:rPr lang="en-US" sz="2400" dirty="0">
                <a:solidFill>
                  <a:srgbClr val="002060"/>
                </a:solidFill>
              </a:rPr>
              <a:t>If you have limited resources, consider demos or stations</a:t>
            </a: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
        <p:nvSpPr>
          <p:cNvPr id="6" name="Rectangle 5">
            <a:extLst>
              <a:ext uri="{FF2B5EF4-FFF2-40B4-BE49-F238E27FC236}">
                <a16:creationId xmlns:a16="http://schemas.microsoft.com/office/drawing/2014/main" id="{9E3B025C-C569-1749-ACB6-6CFF31F8FA27}"/>
              </a:ext>
            </a:extLst>
          </p:cNvPr>
          <p:cNvSpPr/>
          <p:nvPr/>
        </p:nvSpPr>
        <p:spPr>
          <a:xfrm>
            <a:off x="624841" y="375928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Tree>
    <p:extLst>
      <p:ext uri="{BB962C8B-B14F-4D97-AF65-F5344CB8AC3E}">
        <p14:creationId xmlns:p14="http://schemas.microsoft.com/office/powerpoint/2010/main" val="242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deScreen Power Point Slides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 y="335"/>
            <a:ext cx="12190048" cy="6857330"/>
          </a:xfrm>
          <a:prstGeom prst="rect">
            <a:avLst/>
          </a:prstGeom>
        </p:spPr>
      </p:pic>
      <p:sp>
        <p:nvSpPr>
          <p:cNvPr id="2" name="TextBox 1"/>
          <p:cNvSpPr txBox="1"/>
          <p:nvPr/>
        </p:nvSpPr>
        <p:spPr>
          <a:xfrm>
            <a:off x="614363" y="2505670"/>
            <a:ext cx="6303842" cy="923330"/>
          </a:xfrm>
          <a:prstGeom prst="rect">
            <a:avLst/>
          </a:prstGeom>
          <a:noFill/>
        </p:spPr>
        <p:txBody>
          <a:bodyPr wrap="none" rtlCol="0">
            <a:spAutoFit/>
          </a:bodyPr>
          <a:lstStyle/>
          <a:p>
            <a:r>
              <a:rPr lang="en-US" sz="5400" dirty="0">
                <a:solidFill>
                  <a:schemeClr val="bg1"/>
                </a:solidFill>
              </a:rPr>
              <a:t>Science Share-A-Thon</a:t>
            </a:r>
          </a:p>
        </p:txBody>
      </p:sp>
      <p:sp>
        <p:nvSpPr>
          <p:cNvPr id="5" name="TextBox 4"/>
          <p:cNvSpPr txBox="1"/>
          <p:nvPr/>
        </p:nvSpPr>
        <p:spPr>
          <a:xfrm>
            <a:off x="5410201" y="4220002"/>
            <a:ext cx="3092193" cy="646331"/>
          </a:xfrm>
          <a:prstGeom prst="rect">
            <a:avLst/>
          </a:prstGeom>
          <a:noFill/>
        </p:spPr>
        <p:txBody>
          <a:bodyPr wrap="none" rtlCol="0">
            <a:spAutoFit/>
          </a:bodyPr>
          <a:lstStyle/>
          <a:p>
            <a:r>
              <a:rPr lang="en-US" sz="3600" dirty="0">
                <a:solidFill>
                  <a:schemeClr val="bg1"/>
                </a:solidFill>
              </a:rPr>
              <a:t>March 3, 2019 </a:t>
            </a:r>
          </a:p>
        </p:txBody>
      </p:sp>
      <p:pic>
        <p:nvPicPr>
          <p:cNvPr id="6" name="Picture 5" descr="C:\Users\kswade\AppData\Local\Temp\Temp1_SCS-Logos (1)[7817].zip\SCS-Logos\SCS-Logo-Color-Transparen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507" y="5072064"/>
            <a:ext cx="1864043" cy="1709616"/>
          </a:xfrm>
          <a:prstGeom prst="rect">
            <a:avLst/>
          </a:prstGeom>
          <a:noFill/>
          <a:ln>
            <a:noFill/>
          </a:ln>
        </p:spPr>
      </p:pic>
    </p:spTree>
    <p:extLst>
      <p:ext uri="{BB962C8B-B14F-4D97-AF65-F5344CB8AC3E}">
        <p14:creationId xmlns:p14="http://schemas.microsoft.com/office/powerpoint/2010/main" val="858153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4E59-385F-1E4B-8A43-FF0CCD2C2F68}"/>
              </a:ext>
            </a:extLst>
          </p:cNvPr>
          <p:cNvSpPr>
            <a:spLocks noGrp="1"/>
          </p:cNvSpPr>
          <p:nvPr>
            <p:ph type="title"/>
          </p:nvPr>
        </p:nvSpPr>
        <p:spPr/>
        <p:txBody>
          <a:bodyPr/>
          <a:lstStyle/>
          <a:p>
            <a:r>
              <a:rPr lang="en-US" dirty="0"/>
              <a:t>Situation 2: Student Motivation</a:t>
            </a:r>
          </a:p>
        </p:txBody>
      </p:sp>
      <p:sp>
        <p:nvSpPr>
          <p:cNvPr id="3" name="Content Placeholder 2">
            <a:extLst>
              <a:ext uri="{FF2B5EF4-FFF2-40B4-BE49-F238E27FC236}">
                <a16:creationId xmlns:a16="http://schemas.microsoft.com/office/drawing/2014/main" id="{CF548E34-A48F-F540-BBC9-A1BA81B8679E}"/>
              </a:ext>
            </a:extLst>
          </p:cNvPr>
          <p:cNvSpPr>
            <a:spLocks noGrp="1"/>
          </p:cNvSpPr>
          <p:nvPr>
            <p:ph idx="1"/>
          </p:nvPr>
        </p:nvSpPr>
        <p:spPr/>
        <p:txBody>
          <a:bodyPr/>
          <a:lstStyle/>
          <a:p>
            <a:r>
              <a:rPr lang="en-US" dirty="0"/>
              <a:t>You have lots of great ideas for inquiry activities that engage your students in the science and engineering practices.  However, whenever you try one out, your students tell you they’re confused, they don’t know what to do, and say “why can’t you just do a </a:t>
            </a:r>
            <a:r>
              <a:rPr lang="en-US" dirty="0" err="1"/>
              <a:t>powerpoint</a:t>
            </a:r>
            <a:r>
              <a:rPr lang="en-US" dirty="0"/>
              <a:t> like everyone else?”  What can you do to increase student buy-in?</a:t>
            </a:r>
          </a:p>
        </p:txBody>
      </p:sp>
      <p:sp>
        <p:nvSpPr>
          <p:cNvPr id="5" name="Rectangle 4">
            <a:extLst>
              <a:ext uri="{FF2B5EF4-FFF2-40B4-BE49-F238E27FC236}">
                <a16:creationId xmlns:a16="http://schemas.microsoft.com/office/drawing/2014/main" id="{7F455C82-FF09-4648-A042-1C69500F202A}"/>
              </a:ext>
            </a:extLst>
          </p:cNvPr>
          <p:cNvSpPr/>
          <p:nvPr/>
        </p:nvSpPr>
        <p:spPr>
          <a:xfrm>
            <a:off x="624841" y="3975411"/>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6" name="Rectangle 5">
            <a:extLst>
              <a:ext uri="{FF2B5EF4-FFF2-40B4-BE49-F238E27FC236}">
                <a16:creationId xmlns:a16="http://schemas.microsoft.com/office/drawing/2014/main" id="{A63A2997-5A48-914A-AAA7-C47F10707BBF}"/>
              </a:ext>
            </a:extLst>
          </p:cNvPr>
          <p:cNvSpPr/>
          <p:nvPr/>
        </p:nvSpPr>
        <p:spPr>
          <a:xfrm>
            <a:off x="5550195" y="3614685"/>
            <a:ext cx="6535126" cy="390876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Make sure students are prepared – increase chances of success</a:t>
            </a:r>
          </a:p>
          <a:p>
            <a:pPr marL="228600" lvl="0" indent="-228600">
              <a:lnSpc>
                <a:spcPct val="90000"/>
              </a:lnSpc>
              <a:spcBef>
                <a:spcPts val="1000"/>
              </a:spcBef>
              <a:buFont typeface="Arial" panose="020B0604020202020204" pitchFamily="34" charset="0"/>
              <a:buChar char="•"/>
            </a:pPr>
            <a:r>
              <a:rPr lang="en-US" sz="2400" dirty="0">
                <a:solidFill>
                  <a:srgbClr val="002060"/>
                </a:solidFill>
              </a:rPr>
              <a:t>Make activities relevant to student interest</a:t>
            </a:r>
          </a:p>
          <a:p>
            <a:pPr marL="685800" lvl="1" indent="-228600">
              <a:lnSpc>
                <a:spcPct val="90000"/>
              </a:lnSpc>
              <a:spcBef>
                <a:spcPts val="1000"/>
              </a:spcBef>
              <a:buFont typeface="Arial" panose="020B0604020202020204" pitchFamily="34" charset="0"/>
              <a:buChar char="•"/>
            </a:pPr>
            <a:r>
              <a:rPr lang="en-US" sz="2400" dirty="0">
                <a:solidFill>
                  <a:srgbClr val="002060"/>
                </a:solidFill>
              </a:rPr>
              <a:t>Use student questions – parking lot</a:t>
            </a:r>
          </a:p>
          <a:p>
            <a:pPr marL="228600" indent="-228600">
              <a:lnSpc>
                <a:spcPct val="90000"/>
              </a:lnSpc>
              <a:spcBef>
                <a:spcPts val="1000"/>
              </a:spcBef>
              <a:buFont typeface="Arial" panose="020B0604020202020204" pitchFamily="34" charset="0"/>
              <a:buChar char="•"/>
            </a:pPr>
            <a:r>
              <a:rPr lang="en-US" sz="2400" dirty="0">
                <a:solidFill>
                  <a:srgbClr val="002060"/>
                </a:solidFill>
              </a:rPr>
              <a:t>Give it time – don’t give up!</a:t>
            </a:r>
          </a:p>
          <a:p>
            <a:pPr marL="228600" indent="-228600">
              <a:lnSpc>
                <a:spcPct val="90000"/>
              </a:lnSpc>
              <a:spcBef>
                <a:spcPts val="1000"/>
              </a:spcBef>
              <a:buFont typeface="Arial" panose="020B0604020202020204" pitchFamily="34" charset="0"/>
              <a:buChar char="•"/>
            </a:pPr>
            <a:r>
              <a:rPr lang="en-US" sz="2400" dirty="0">
                <a:solidFill>
                  <a:srgbClr val="002060"/>
                </a:solidFill>
              </a:rPr>
              <a:t>Explain thought process</a:t>
            </a:r>
          </a:p>
          <a:p>
            <a:pPr marL="228600" indent="-228600">
              <a:lnSpc>
                <a:spcPct val="90000"/>
              </a:lnSpc>
              <a:spcBef>
                <a:spcPts val="1000"/>
              </a:spcBef>
              <a:buFont typeface="Arial" panose="020B0604020202020204" pitchFamily="34" charset="0"/>
              <a:buChar char="•"/>
            </a:pPr>
            <a:r>
              <a:rPr lang="en-US" sz="2400" dirty="0">
                <a:solidFill>
                  <a:srgbClr val="002060"/>
                </a:solidFill>
              </a:rPr>
              <a:t>Practice lab ahead of time – are there parts that could be simplified/changed for your students?</a:t>
            </a: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35343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C26F-A04D-604B-8257-D0B379260096}"/>
              </a:ext>
            </a:extLst>
          </p:cNvPr>
          <p:cNvSpPr>
            <a:spLocks noGrp="1"/>
          </p:cNvSpPr>
          <p:nvPr>
            <p:ph type="title"/>
          </p:nvPr>
        </p:nvSpPr>
        <p:spPr/>
        <p:txBody>
          <a:bodyPr/>
          <a:lstStyle/>
          <a:p>
            <a:r>
              <a:rPr lang="en-US" dirty="0"/>
              <a:t>Situation 3: Organizing Materials</a:t>
            </a:r>
          </a:p>
        </p:txBody>
      </p:sp>
      <p:sp>
        <p:nvSpPr>
          <p:cNvPr id="3" name="Content Placeholder 2">
            <a:extLst>
              <a:ext uri="{FF2B5EF4-FFF2-40B4-BE49-F238E27FC236}">
                <a16:creationId xmlns:a16="http://schemas.microsoft.com/office/drawing/2014/main" id="{050A0ACD-01E8-2B4D-81F4-1FC915C7F48C}"/>
              </a:ext>
            </a:extLst>
          </p:cNvPr>
          <p:cNvSpPr>
            <a:spLocks noGrp="1"/>
          </p:cNvSpPr>
          <p:nvPr>
            <p:ph idx="1"/>
          </p:nvPr>
        </p:nvSpPr>
        <p:spPr/>
        <p:txBody>
          <a:bodyPr/>
          <a:lstStyle/>
          <a:p>
            <a:r>
              <a:rPr lang="en-US" dirty="0"/>
              <a:t>Your students love engaging in 3-dimensional science learning in your classroom and you love watching their active learning!  However, at the end of the day your classroom looks like a tornado came through and you spend hours cleaning up and setting up for the next day.  What can you do to save yourself the extra hours of work and headache?</a:t>
            </a:r>
          </a:p>
        </p:txBody>
      </p:sp>
      <p:sp>
        <p:nvSpPr>
          <p:cNvPr id="4" name="Rectangle 3">
            <a:extLst>
              <a:ext uri="{FF2B5EF4-FFF2-40B4-BE49-F238E27FC236}">
                <a16:creationId xmlns:a16="http://schemas.microsoft.com/office/drawing/2014/main" id="{44E3E2C4-AB20-F041-8169-BF2AC6918FA8}"/>
              </a:ext>
            </a:extLst>
          </p:cNvPr>
          <p:cNvSpPr/>
          <p:nvPr/>
        </p:nvSpPr>
        <p:spPr>
          <a:xfrm>
            <a:off x="624841" y="408173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46368CDF-FFC1-B145-9E20-8A2ED55BCF15}"/>
              </a:ext>
            </a:extLst>
          </p:cNvPr>
          <p:cNvSpPr/>
          <p:nvPr/>
        </p:nvSpPr>
        <p:spPr>
          <a:xfrm>
            <a:off x="5989321" y="3848600"/>
            <a:ext cx="6096000" cy="2783326"/>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Bins, bins, and more bins</a:t>
            </a:r>
          </a:p>
          <a:p>
            <a:pPr marL="228600" lvl="0" indent="-228600">
              <a:lnSpc>
                <a:spcPct val="90000"/>
              </a:lnSpc>
              <a:spcBef>
                <a:spcPts val="1000"/>
              </a:spcBef>
              <a:buFont typeface="Arial" panose="020B0604020202020204" pitchFamily="34" charset="0"/>
              <a:buChar char="•"/>
            </a:pPr>
            <a:r>
              <a:rPr lang="en-US" sz="2400" dirty="0">
                <a:solidFill>
                  <a:srgbClr val="002060"/>
                </a:solidFill>
              </a:rPr>
              <a:t>Trays for materials</a:t>
            </a:r>
          </a:p>
          <a:p>
            <a:pPr marL="228600" lvl="0" indent="-228600">
              <a:lnSpc>
                <a:spcPct val="90000"/>
              </a:lnSpc>
              <a:spcBef>
                <a:spcPts val="1000"/>
              </a:spcBef>
              <a:buFont typeface="Arial" panose="020B0604020202020204" pitchFamily="34" charset="0"/>
              <a:buChar char="•"/>
            </a:pPr>
            <a:r>
              <a:rPr lang="en-US" sz="2400" dirty="0">
                <a:solidFill>
                  <a:srgbClr val="002060"/>
                </a:solidFill>
              </a:rPr>
              <a:t>Student roles/jobs</a:t>
            </a:r>
          </a:p>
          <a:p>
            <a:pPr marL="228600" lvl="0" indent="-228600">
              <a:lnSpc>
                <a:spcPct val="90000"/>
              </a:lnSpc>
              <a:spcBef>
                <a:spcPts val="1000"/>
              </a:spcBef>
              <a:buFont typeface="Arial" panose="020B0604020202020204" pitchFamily="34" charset="0"/>
              <a:buChar char="•"/>
            </a:pPr>
            <a:r>
              <a:rPr lang="en-US" sz="2400" dirty="0">
                <a:solidFill>
                  <a:srgbClr val="002060"/>
                </a:solidFill>
              </a:rPr>
              <a:t>Have procedures for getting/storing materials</a:t>
            </a:r>
          </a:p>
          <a:p>
            <a:pPr marL="228600" lvl="0" indent="-228600">
              <a:lnSpc>
                <a:spcPct val="90000"/>
              </a:lnSpc>
              <a:spcBef>
                <a:spcPts val="1000"/>
              </a:spcBef>
              <a:buFont typeface="Arial" panose="020B0604020202020204" pitchFamily="34" charset="0"/>
              <a:buChar char="•"/>
            </a:pPr>
            <a:r>
              <a:rPr lang="en-US" sz="2400" dirty="0">
                <a:solidFill>
                  <a:srgbClr val="002060"/>
                </a:solidFill>
              </a:rPr>
              <a:t>Build in clean up time</a:t>
            </a: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18753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14D5-434C-CB4D-9600-7582ABF984D7}"/>
              </a:ext>
            </a:extLst>
          </p:cNvPr>
          <p:cNvSpPr>
            <a:spLocks noGrp="1"/>
          </p:cNvSpPr>
          <p:nvPr>
            <p:ph type="title"/>
          </p:nvPr>
        </p:nvSpPr>
        <p:spPr/>
        <p:txBody>
          <a:bodyPr/>
          <a:lstStyle/>
          <a:p>
            <a:r>
              <a:rPr lang="en-US" dirty="0"/>
              <a:t>Situation 4: Safety</a:t>
            </a:r>
          </a:p>
        </p:txBody>
      </p:sp>
      <p:sp>
        <p:nvSpPr>
          <p:cNvPr id="3" name="Content Placeholder 2">
            <a:extLst>
              <a:ext uri="{FF2B5EF4-FFF2-40B4-BE49-F238E27FC236}">
                <a16:creationId xmlns:a16="http://schemas.microsoft.com/office/drawing/2014/main" id="{126C3FE8-5BED-BC48-AB97-C92BFF68E374}"/>
              </a:ext>
            </a:extLst>
          </p:cNvPr>
          <p:cNvSpPr>
            <a:spLocks noGrp="1"/>
          </p:cNvSpPr>
          <p:nvPr>
            <p:ph idx="1"/>
          </p:nvPr>
        </p:nvSpPr>
        <p:spPr/>
        <p:txBody>
          <a:bodyPr/>
          <a:lstStyle/>
          <a:p>
            <a:r>
              <a:rPr lang="en-US" dirty="0"/>
              <a:t>You’ve tried doing some inquiry-based activities using the science and engineering practices and most of your students do great!  However, you have a few students who sometimes get off-task and you are worried about maintaining safety in the classroom if there are distractions.  What can you do to ensure a safe learning environment for all students?</a:t>
            </a:r>
          </a:p>
        </p:txBody>
      </p:sp>
      <p:sp>
        <p:nvSpPr>
          <p:cNvPr id="4" name="Rectangle 3">
            <a:extLst>
              <a:ext uri="{FF2B5EF4-FFF2-40B4-BE49-F238E27FC236}">
                <a16:creationId xmlns:a16="http://schemas.microsoft.com/office/drawing/2014/main" id="{7C337369-A2EC-354C-9D29-9033C53329AB}"/>
              </a:ext>
            </a:extLst>
          </p:cNvPr>
          <p:cNvSpPr/>
          <p:nvPr/>
        </p:nvSpPr>
        <p:spPr>
          <a:xfrm>
            <a:off x="624841" y="412426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555DFAE4-E861-B345-9F6B-C779CDF4C966}"/>
              </a:ext>
            </a:extLst>
          </p:cNvPr>
          <p:cNvSpPr/>
          <p:nvPr/>
        </p:nvSpPr>
        <p:spPr>
          <a:xfrm>
            <a:off x="5989321" y="3891130"/>
            <a:ext cx="6096000" cy="2526846"/>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Safety contracts</a:t>
            </a:r>
          </a:p>
          <a:p>
            <a:pPr marL="228600" lvl="0" indent="-228600">
              <a:lnSpc>
                <a:spcPct val="90000"/>
              </a:lnSpc>
              <a:spcBef>
                <a:spcPts val="1000"/>
              </a:spcBef>
              <a:buFont typeface="Arial" panose="020B0604020202020204" pitchFamily="34" charset="0"/>
              <a:buChar char="•"/>
            </a:pPr>
            <a:r>
              <a:rPr lang="en-US" sz="2400" dirty="0">
                <a:solidFill>
                  <a:srgbClr val="002060"/>
                </a:solidFill>
              </a:rPr>
              <a:t>Roles for students who need extra help focusing</a:t>
            </a:r>
          </a:p>
          <a:p>
            <a:pPr marL="228600" lvl="0" indent="-228600">
              <a:lnSpc>
                <a:spcPct val="90000"/>
              </a:lnSpc>
              <a:spcBef>
                <a:spcPts val="1000"/>
              </a:spcBef>
              <a:buFont typeface="Arial" panose="020B0604020202020204" pitchFamily="34" charset="0"/>
              <a:buChar char="•"/>
            </a:pPr>
            <a:r>
              <a:rPr lang="en-US" sz="2400" dirty="0">
                <a:solidFill>
                  <a:srgbClr val="002060"/>
                </a:solidFill>
              </a:rPr>
              <a:t>Make sure all students are challenged appropriately</a:t>
            </a: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224346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A26B-8C08-904B-A01A-4A27990AC699}"/>
              </a:ext>
            </a:extLst>
          </p:cNvPr>
          <p:cNvSpPr>
            <a:spLocks noGrp="1"/>
          </p:cNvSpPr>
          <p:nvPr>
            <p:ph type="title"/>
          </p:nvPr>
        </p:nvSpPr>
        <p:spPr/>
        <p:txBody>
          <a:bodyPr/>
          <a:lstStyle/>
          <a:p>
            <a:r>
              <a:rPr lang="en-US" dirty="0"/>
              <a:t>Situation 5: Content</a:t>
            </a:r>
          </a:p>
        </p:txBody>
      </p:sp>
      <p:sp>
        <p:nvSpPr>
          <p:cNvPr id="3" name="Content Placeholder 2">
            <a:extLst>
              <a:ext uri="{FF2B5EF4-FFF2-40B4-BE49-F238E27FC236}">
                <a16:creationId xmlns:a16="http://schemas.microsoft.com/office/drawing/2014/main" id="{C97DDD27-009F-F94C-923A-A644E898022A}"/>
              </a:ext>
            </a:extLst>
          </p:cNvPr>
          <p:cNvSpPr>
            <a:spLocks noGrp="1"/>
          </p:cNvSpPr>
          <p:nvPr>
            <p:ph idx="1"/>
          </p:nvPr>
        </p:nvSpPr>
        <p:spPr/>
        <p:txBody>
          <a:bodyPr/>
          <a:lstStyle/>
          <a:p>
            <a:r>
              <a:rPr lang="en-US" dirty="0"/>
              <a:t>3-dimensional science teaching and learning sounds great, but you have so many standards to cover and so little time!  How can you ensure students are meeting the standards AND engaging in science and engineering practices?</a:t>
            </a:r>
          </a:p>
        </p:txBody>
      </p:sp>
      <p:sp>
        <p:nvSpPr>
          <p:cNvPr id="4" name="Rectangle 3">
            <a:extLst>
              <a:ext uri="{FF2B5EF4-FFF2-40B4-BE49-F238E27FC236}">
                <a16:creationId xmlns:a16="http://schemas.microsoft.com/office/drawing/2014/main" id="{614DA156-1B77-7947-BFEA-AE08DC760514}"/>
              </a:ext>
            </a:extLst>
          </p:cNvPr>
          <p:cNvSpPr/>
          <p:nvPr/>
        </p:nvSpPr>
        <p:spPr>
          <a:xfrm>
            <a:off x="624841" y="340125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272CA60C-ADD7-7148-A09C-98325C1BD713}"/>
              </a:ext>
            </a:extLst>
          </p:cNvPr>
          <p:cNvSpPr/>
          <p:nvPr/>
        </p:nvSpPr>
        <p:spPr>
          <a:xfrm>
            <a:off x="5989321" y="3168120"/>
            <a:ext cx="6096000" cy="3319883"/>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Remember: 3-d teaching leads to deeper learning</a:t>
            </a:r>
          </a:p>
          <a:p>
            <a:pPr marL="228600" lvl="0" indent="-228600">
              <a:lnSpc>
                <a:spcPct val="90000"/>
              </a:lnSpc>
              <a:spcBef>
                <a:spcPts val="1000"/>
              </a:spcBef>
              <a:buFont typeface="Arial" panose="020B0604020202020204" pitchFamily="34" charset="0"/>
              <a:buChar char="•"/>
            </a:pPr>
            <a:r>
              <a:rPr lang="en-US" sz="2400" dirty="0">
                <a:solidFill>
                  <a:srgbClr val="002060"/>
                </a:solidFill>
              </a:rPr>
              <a:t>Start with manageable chunks and add on each year</a:t>
            </a:r>
          </a:p>
          <a:p>
            <a:pPr marL="228600" lvl="0" indent="-228600">
              <a:lnSpc>
                <a:spcPct val="90000"/>
              </a:lnSpc>
              <a:spcBef>
                <a:spcPts val="1000"/>
              </a:spcBef>
              <a:buFont typeface="Arial" panose="020B0604020202020204" pitchFamily="34" charset="0"/>
              <a:buChar char="•"/>
            </a:pPr>
            <a:r>
              <a:rPr lang="en-US" sz="2400" dirty="0">
                <a:solidFill>
                  <a:srgbClr val="002060"/>
                </a:solidFill>
              </a:rPr>
              <a:t>Do activities that get you the most bang for your buck</a:t>
            </a:r>
          </a:p>
          <a:p>
            <a:pPr marL="228600" lvl="0" indent="-228600">
              <a:lnSpc>
                <a:spcPct val="90000"/>
              </a:lnSpc>
              <a:spcBef>
                <a:spcPts val="1000"/>
              </a:spcBef>
              <a:buFont typeface="Arial" panose="020B0604020202020204" pitchFamily="34" charset="0"/>
              <a:buChar char="•"/>
            </a:pPr>
            <a:r>
              <a:rPr lang="en-US" sz="2400" dirty="0">
                <a:solidFill>
                  <a:srgbClr val="002060"/>
                </a:solidFill>
              </a:rPr>
              <a:t>Use science teacher tested activities</a:t>
            </a: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415751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F7CF-7574-C942-9313-A12C710A1513}"/>
              </a:ext>
            </a:extLst>
          </p:cNvPr>
          <p:cNvSpPr>
            <a:spLocks noGrp="1"/>
          </p:cNvSpPr>
          <p:nvPr>
            <p:ph type="title"/>
          </p:nvPr>
        </p:nvSpPr>
        <p:spPr/>
        <p:txBody>
          <a:bodyPr/>
          <a:lstStyle/>
          <a:p>
            <a:r>
              <a:rPr lang="en-US" dirty="0"/>
              <a:t>Situation 6: Class time</a:t>
            </a:r>
          </a:p>
        </p:txBody>
      </p:sp>
      <p:sp>
        <p:nvSpPr>
          <p:cNvPr id="3" name="Content Placeholder 2">
            <a:extLst>
              <a:ext uri="{FF2B5EF4-FFF2-40B4-BE49-F238E27FC236}">
                <a16:creationId xmlns:a16="http://schemas.microsoft.com/office/drawing/2014/main" id="{105BF400-998E-DC49-BB0A-D4334153E671}"/>
              </a:ext>
            </a:extLst>
          </p:cNvPr>
          <p:cNvSpPr>
            <a:spLocks noGrp="1"/>
          </p:cNvSpPr>
          <p:nvPr>
            <p:ph idx="1"/>
          </p:nvPr>
        </p:nvSpPr>
        <p:spPr/>
        <p:txBody>
          <a:bodyPr/>
          <a:lstStyle/>
          <a:p>
            <a:r>
              <a:rPr lang="en-US" dirty="0"/>
              <a:t>You and your students love doing hands-on activities using the science and engineering practices.  You are lucky enough to have supplies for your activities, but it takes forever to explain to the students what to do, distribute materials, and complete the activity.  You end up never finishing an activity in the time you allotted.  What can you do to make your classroom more efficient?</a:t>
            </a:r>
          </a:p>
        </p:txBody>
      </p:sp>
      <p:sp>
        <p:nvSpPr>
          <p:cNvPr id="4" name="Rectangle 3">
            <a:extLst>
              <a:ext uri="{FF2B5EF4-FFF2-40B4-BE49-F238E27FC236}">
                <a16:creationId xmlns:a16="http://schemas.microsoft.com/office/drawing/2014/main" id="{6828FB5C-ADA2-8C46-83B4-F80DDC22AE43}"/>
              </a:ext>
            </a:extLst>
          </p:cNvPr>
          <p:cNvSpPr/>
          <p:nvPr/>
        </p:nvSpPr>
        <p:spPr>
          <a:xfrm>
            <a:off x="624841" y="442197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81462321-AC2A-4B41-89ED-05E4A96ED240}"/>
              </a:ext>
            </a:extLst>
          </p:cNvPr>
          <p:cNvSpPr/>
          <p:nvPr/>
        </p:nvSpPr>
        <p:spPr>
          <a:xfrm>
            <a:off x="5635256" y="4188840"/>
            <a:ext cx="6556743" cy="378052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 Have procedures for everything</a:t>
            </a:r>
          </a:p>
          <a:p>
            <a:pPr marL="228600" lvl="0" indent="-228600">
              <a:lnSpc>
                <a:spcPct val="90000"/>
              </a:lnSpc>
              <a:spcBef>
                <a:spcPts val="1000"/>
              </a:spcBef>
              <a:buFont typeface="Arial" panose="020B0604020202020204" pitchFamily="34" charset="0"/>
              <a:buChar char="•"/>
            </a:pPr>
            <a:r>
              <a:rPr lang="en-US" sz="2400" dirty="0">
                <a:solidFill>
                  <a:srgbClr val="002060"/>
                </a:solidFill>
              </a:rPr>
              <a:t>Do labs ahead of time so you can see where students might get hung up or confused</a:t>
            </a:r>
          </a:p>
          <a:p>
            <a:pPr marL="228600" lvl="0" indent="-228600">
              <a:lnSpc>
                <a:spcPct val="90000"/>
              </a:lnSpc>
              <a:spcBef>
                <a:spcPts val="1000"/>
              </a:spcBef>
              <a:buFont typeface="Arial" panose="020B0604020202020204" pitchFamily="34" charset="0"/>
              <a:buChar char="•"/>
            </a:pPr>
            <a:r>
              <a:rPr lang="en-US" sz="2400" dirty="0">
                <a:solidFill>
                  <a:srgbClr val="002060"/>
                </a:solidFill>
              </a:rPr>
              <a:t>If labs have multiple parts, Consider breaking up labs to different groups, doing demos or stations</a:t>
            </a:r>
          </a:p>
          <a:p>
            <a:pPr marL="228600" lvl="0" indent="-228600">
              <a:lnSpc>
                <a:spcPct val="90000"/>
              </a:lnSpc>
              <a:spcBef>
                <a:spcPts val="1000"/>
              </a:spcBef>
              <a:buFont typeface="Arial" panose="020B0604020202020204" pitchFamily="34" charset="0"/>
              <a:buChar char="•"/>
            </a:pPr>
            <a:r>
              <a:rPr lang="en-US" sz="2400" dirty="0">
                <a:solidFill>
                  <a:srgbClr val="002060"/>
                </a:solidFill>
              </a:rPr>
              <a:t>Practice labs ahead of time to know how long they really take</a:t>
            </a:r>
          </a:p>
          <a:p>
            <a:pPr marL="228600" lvl="0" indent="-228600">
              <a:lnSpc>
                <a:spcPct val="90000"/>
              </a:lnSpc>
              <a:spcBef>
                <a:spcPts val="1000"/>
              </a:spcBef>
              <a:buFont typeface="Arial" panose="020B0604020202020204" pitchFamily="34" charset="0"/>
              <a:buChar char="•"/>
            </a:pPr>
            <a:endParaRPr lang="en-US" sz="2400" dirty="0">
              <a:solidFill>
                <a:srgbClr val="002060"/>
              </a:solidFill>
            </a:endParaRP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18252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9000-250A-9C43-9490-BC4914E1C765}"/>
              </a:ext>
            </a:extLst>
          </p:cNvPr>
          <p:cNvSpPr>
            <a:spLocks noGrp="1"/>
          </p:cNvSpPr>
          <p:nvPr>
            <p:ph type="title"/>
          </p:nvPr>
        </p:nvSpPr>
        <p:spPr/>
        <p:txBody>
          <a:bodyPr/>
          <a:lstStyle/>
          <a:p>
            <a:r>
              <a:rPr lang="en-US" dirty="0"/>
              <a:t>Situation 7: Absentees</a:t>
            </a:r>
          </a:p>
        </p:txBody>
      </p:sp>
      <p:sp>
        <p:nvSpPr>
          <p:cNvPr id="3" name="Content Placeholder 2">
            <a:extLst>
              <a:ext uri="{FF2B5EF4-FFF2-40B4-BE49-F238E27FC236}">
                <a16:creationId xmlns:a16="http://schemas.microsoft.com/office/drawing/2014/main" id="{51F51A93-5944-EE45-819B-8481780B5747}"/>
              </a:ext>
            </a:extLst>
          </p:cNvPr>
          <p:cNvSpPr>
            <a:spLocks noGrp="1"/>
          </p:cNvSpPr>
          <p:nvPr>
            <p:ph idx="1"/>
          </p:nvPr>
        </p:nvSpPr>
        <p:spPr/>
        <p:txBody>
          <a:bodyPr/>
          <a:lstStyle/>
          <a:p>
            <a:r>
              <a:rPr lang="en-US" dirty="0"/>
              <a:t>Your class is a dream – engaging in 3-dimensional learning on a daily basis, with students actively constructing knowledge using the science and engineering practices.  That is, except for little Suzy who got the flu and missed a week and little Bobby who went on a band trip for two days.  How can you make sure students who are absent are still learning the content and benefitting from 3-D science?</a:t>
            </a:r>
          </a:p>
        </p:txBody>
      </p:sp>
      <p:sp>
        <p:nvSpPr>
          <p:cNvPr id="4" name="Rectangle 3">
            <a:extLst>
              <a:ext uri="{FF2B5EF4-FFF2-40B4-BE49-F238E27FC236}">
                <a16:creationId xmlns:a16="http://schemas.microsoft.com/office/drawing/2014/main" id="{EB7C041F-1ECE-2F40-81CA-276B5933D7BA}"/>
              </a:ext>
            </a:extLst>
          </p:cNvPr>
          <p:cNvSpPr/>
          <p:nvPr/>
        </p:nvSpPr>
        <p:spPr>
          <a:xfrm>
            <a:off x="624841" y="442197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74459A6A-FE9A-754A-9CBF-0CA436B64C6A}"/>
              </a:ext>
            </a:extLst>
          </p:cNvPr>
          <p:cNvSpPr/>
          <p:nvPr/>
        </p:nvSpPr>
        <p:spPr>
          <a:xfrm>
            <a:off x="5989321" y="4188840"/>
            <a:ext cx="6096000" cy="1862048"/>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After school sessions with partners</a:t>
            </a:r>
          </a:p>
          <a:p>
            <a:pPr marL="228600" lvl="0" indent="-228600">
              <a:lnSpc>
                <a:spcPct val="90000"/>
              </a:lnSpc>
              <a:spcBef>
                <a:spcPts val="1000"/>
              </a:spcBef>
              <a:buFont typeface="Arial" panose="020B0604020202020204" pitchFamily="34" charset="0"/>
              <a:buChar char="•"/>
            </a:pPr>
            <a:r>
              <a:rPr lang="en-US" sz="2400" dirty="0">
                <a:solidFill>
                  <a:srgbClr val="002060"/>
                </a:solidFill>
              </a:rPr>
              <a:t>Online labs</a:t>
            </a:r>
          </a:p>
          <a:p>
            <a:pPr marL="228600" lvl="0" indent="-228600">
              <a:lnSpc>
                <a:spcPct val="90000"/>
              </a:lnSpc>
              <a:spcBef>
                <a:spcPts val="1000"/>
              </a:spcBef>
              <a:buFont typeface="Arial" panose="020B0604020202020204" pitchFamily="34" charset="0"/>
              <a:buChar char="•"/>
            </a:pPr>
            <a:endParaRPr lang="en-US" sz="2400" dirty="0">
              <a:solidFill>
                <a:srgbClr val="002060"/>
              </a:solidFill>
            </a:endParaRP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306194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516D-BA7D-744B-B933-6454EF41E8CF}"/>
              </a:ext>
            </a:extLst>
          </p:cNvPr>
          <p:cNvSpPr>
            <a:spLocks noGrp="1"/>
          </p:cNvSpPr>
          <p:nvPr>
            <p:ph type="title"/>
          </p:nvPr>
        </p:nvSpPr>
        <p:spPr/>
        <p:txBody>
          <a:bodyPr/>
          <a:lstStyle/>
          <a:p>
            <a:r>
              <a:rPr lang="en-US" dirty="0"/>
              <a:t>Situation 8</a:t>
            </a:r>
          </a:p>
        </p:txBody>
      </p:sp>
      <p:sp>
        <p:nvSpPr>
          <p:cNvPr id="3" name="Content Placeholder 2">
            <a:extLst>
              <a:ext uri="{FF2B5EF4-FFF2-40B4-BE49-F238E27FC236}">
                <a16:creationId xmlns:a16="http://schemas.microsoft.com/office/drawing/2014/main" id="{E9A7FAE2-905C-DD4A-B672-8C7836FC0931}"/>
              </a:ext>
            </a:extLst>
          </p:cNvPr>
          <p:cNvSpPr>
            <a:spLocks noGrp="1"/>
          </p:cNvSpPr>
          <p:nvPr>
            <p:ph idx="1"/>
          </p:nvPr>
        </p:nvSpPr>
        <p:spPr/>
        <p:txBody>
          <a:bodyPr/>
          <a:lstStyle/>
          <a:p>
            <a:r>
              <a:rPr lang="en-US" dirty="0"/>
              <a:t>You have an observation by an administrator during a 3-d science lesson.  You think the lesson goes great – students are curious, asking questions, trying new things, and exploring.  Your administrator disagrees and says the students were all off task and it was noisy and chaotic.  They schedule a meeting with you to discuss your classroom management.  How would you respond to the administrator?</a:t>
            </a:r>
          </a:p>
        </p:txBody>
      </p:sp>
      <p:sp>
        <p:nvSpPr>
          <p:cNvPr id="4" name="Rectangle 3">
            <a:extLst>
              <a:ext uri="{FF2B5EF4-FFF2-40B4-BE49-F238E27FC236}">
                <a16:creationId xmlns:a16="http://schemas.microsoft.com/office/drawing/2014/main" id="{F090EE1C-AA49-F941-8877-3D6A4157DF5C}"/>
              </a:ext>
            </a:extLst>
          </p:cNvPr>
          <p:cNvSpPr/>
          <p:nvPr/>
        </p:nvSpPr>
        <p:spPr>
          <a:xfrm>
            <a:off x="624841" y="4421976"/>
            <a:ext cx="6096000" cy="996170"/>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  </a:t>
            </a:r>
          </a:p>
          <a:p>
            <a:pPr marL="228600" lvl="0" indent="-228600">
              <a:lnSpc>
                <a:spcPct val="90000"/>
              </a:lnSpc>
              <a:spcBef>
                <a:spcPts val="1000"/>
              </a:spcBef>
              <a:buFont typeface="Arial" panose="020B0604020202020204" pitchFamily="34" charset="0"/>
              <a:buChar char="•"/>
            </a:pPr>
            <a:endParaRPr lang="en-US" sz="2800" dirty="0">
              <a:solidFill>
                <a:prstClr val="black"/>
              </a:solidFill>
            </a:endParaRPr>
          </a:p>
        </p:txBody>
      </p:sp>
      <p:sp>
        <p:nvSpPr>
          <p:cNvPr id="5" name="Rectangle 4">
            <a:extLst>
              <a:ext uri="{FF2B5EF4-FFF2-40B4-BE49-F238E27FC236}">
                <a16:creationId xmlns:a16="http://schemas.microsoft.com/office/drawing/2014/main" id="{AD013288-999F-5B4E-9833-D2CDD5BB7EA3}"/>
              </a:ext>
            </a:extLst>
          </p:cNvPr>
          <p:cNvSpPr/>
          <p:nvPr/>
        </p:nvSpPr>
        <p:spPr>
          <a:xfrm>
            <a:off x="5989321" y="4188840"/>
            <a:ext cx="6096000" cy="1862048"/>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400" dirty="0">
                <a:solidFill>
                  <a:srgbClr val="002060"/>
                </a:solidFill>
              </a:rPr>
              <a:t>Refer to new standards</a:t>
            </a:r>
          </a:p>
          <a:p>
            <a:pPr marL="228600" lvl="0" indent="-228600">
              <a:lnSpc>
                <a:spcPct val="90000"/>
              </a:lnSpc>
              <a:spcBef>
                <a:spcPts val="1000"/>
              </a:spcBef>
              <a:buFont typeface="Arial" panose="020B0604020202020204" pitchFamily="34" charset="0"/>
              <a:buChar char="•"/>
            </a:pPr>
            <a:r>
              <a:rPr lang="en-US" sz="2400" dirty="0">
                <a:solidFill>
                  <a:srgbClr val="002060"/>
                </a:solidFill>
              </a:rPr>
              <a:t>Produce evidence of student learning</a:t>
            </a:r>
          </a:p>
          <a:p>
            <a:pPr marL="228600" lvl="0" indent="-228600">
              <a:lnSpc>
                <a:spcPct val="90000"/>
              </a:lnSpc>
              <a:spcBef>
                <a:spcPts val="1000"/>
              </a:spcBef>
              <a:buFont typeface="Arial" panose="020B0604020202020204" pitchFamily="34" charset="0"/>
              <a:buChar char="•"/>
            </a:pPr>
            <a:endParaRPr lang="en-US" sz="2400" dirty="0">
              <a:solidFill>
                <a:srgbClr val="002060"/>
              </a:solidFill>
            </a:endParaRPr>
          </a:p>
          <a:p>
            <a:pPr marL="228600" lvl="0" indent="-228600">
              <a:lnSpc>
                <a:spcPct val="90000"/>
              </a:lnSpc>
              <a:spcBef>
                <a:spcPts val="1000"/>
              </a:spcBef>
              <a:buFont typeface="Arial" panose="020B0604020202020204" pitchFamily="34" charset="0"/>
              <a:buChar char="•"/>
            </a:pPr>
            <a:endParaRPr lang="en-US" sz="2800" dirty="0">
              <a:solidFill>
                <a:srgbClr val="002060"/>
              </a:solidFill>
            </a:endParaRPr>
          </a:p>
        </p:txBody>
      </p:sp>
    </p:spTree>
    <p:extLst>
      <p:ext uri="{BB962C8B-B14F-4D97-AF65-F5344CB8AC3E}">
        <p14:creationId xmlns:p14="http://schemas.microsoft.com/office/powerpoint/2010/main" val="9551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Bands</a:t>
            </a:r>
          </a:p>
        </p:txBody>
      </p:sp>
      <p:sp>
        <p:nvSpPr>
          <p:cNvPr id="3" name="Content Placeholder 2"/>
          <p:cNvSpPr>
            <a:spLocks noGrp="1"/>
          </p:cNvSpPr>
          <p:nvPr>
            <p:ph idx="1"/>
          </p:nvPr>
        </p:nvSpPr>
        <p:spPr/>
        <p:txBody>
          <a:bodyPr>
            <a:normAutofit/>
          </a:bodyPr>
          <a:lstStyle/>
          <a:p>
            <a:r>
              <a:rPr lang="en-US" dirty="0"/>
              <a:t>Read through/ try out the activity and discuss the following with your group:</a:t>
            </a:r>
          </a:p>
          <a:p>
            <a:endParaRPr lang="en-US" dirty="0"/>
          </a:p>
          <a:p>
            <a:r>
              <a:rPr lang="en-US" b="1" dirty="0"/>
              <a:t>What challenges do you see with implementing this activity in your classroom?</a:t>
            </a:r>
          </a:p>
          <a:p>
            <a:r>
              <a:rPr lang="en-US" b="1" dirty="0"/>
              <a:t>How would you organize your classroom for this activity?</a:t>
            </a:r>
          </a:p>
          <a:p>
            <a:r>
              <a:rPr lang="en-US" b="1" dirty="0"/>
              <a:t>How would you prepare students for this activity?</a:t>
            </a:r>
          </a:p>
          <a:p>
            <a:r>
              <a:rPr lang="en-US" b="1" dirty="0"/>
              <a:t>What safety considerations are necessary for this activity?</a:t>
            </a:r>
            <a:endParaRPr lang="en-US" dirty="0"/>
          </a:p>
          <a:p>
            <a:r>
              <a:rPr lang="en-US" dirty="0"/>
              <a:t>How would you incorporate this in your class?</a:t>
            </a:r>
          </a:p>
        </p:txBody>
      </p:sp>
    </p:spTree>
    <p:extLst>
      <p:ext uri="{BB962C8B-B14F-4D97-AF65-F5344CB8AC3E}">
        <p14:creationId xmlns:p14="http://schemas.microsoft.com/office/powerpoint/2010/main" val="2576227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7BD0-DBA9-F14C-9B1F-14D6CE583329}"/>
              </a:ext>
            </a:extLst>
          </p:cNvPr>
          <p:cNvSpPr>
            <a:spLocks noGrp="1"/>
          </p:cNvSpPr>
          <p:nvPr>
            <p:ph type="title"/>
          </p:nvPr>
        </p:nvSpPr>
        <p:spPr/>
        <p:txBody>
          <a:bodyPr/>
          <a:lstStyle/>
          <a:p>
            <a:r>
              <a:rPr lang="en-US" dirty="0"/>
              <a:t>Grade Band Share-Outs</a:t>
            </a:r>
          </a:p>
        </p:txBody>
      </p:sp>
      <p:sp>
        <p:nvSpPr>
          <p:cNvPr id="3" name="Content Placeholder 2">
            <a:extLst>
              <a:ext uri="{FF2B5EF4-FFF2-40B4-BE49-F238E27FC236}">
                <a16:creationId xmlns:a16="http://schemas.microsoft.com/office/drawing/2014/main" id="{0E5837DD-AEA5-734C-B523-26CE5C877708}"/>
              </a:ext>
            </a:extLst>
          </p:cNvPr>
          <p:cNvSpPr>
            <a:spLocks noGrp="1"/>
          </p:cNvSpPr>
          <p:nvPr>
            <p:ph idx="1"/>
          </p:nvPr>
        </p:nvSpPr>
        <p:spPr/>
        <p:txBody>
          <a:bodyPr/>
          <a:lstStyle/>
          <a:p>
            <a:r>
              <a:rPr lang="en-US" dirty="0"/>
              <a:t>Quick (less than one minute) summary of lesson</a:t>
            </a:r>
          </a:p>
          <a:p>
            <a:r>
              <a:rPr lang="en-US" dirty="0"/>
              <a:t>Challenges identified</a:t>
            </a:r>
          </a:p>
          <a:p>
            <a:r>
              <a:rPr lang="en-US" dirty="0"/>
              <a:t>Solutions brainstormed</a:t>
            </a:r>
          </a:p>
          <a:p>
            <a:r>
              <a:rPr lang="en-US" dirty="0"/>
              <a:t>Questions that remain?</a:t>
            </a:r>
          </a:p>
        </p:txBody>
      </p:sp>
    </p:spTree>
    <p:extLst>
      <p:ext uri="{BB962C8B-B14F-4D97-AF65-F5344CB8AC3E}">
        <p14:creationId xmlns:p14="http://schemas.microsoft.com/office/powerpoint/2010/main" val="549433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ofM Powerpoint Theme4.jpg"/>
          <p:cNvPicPr>
            <a:picLocks noChangeAspect="1"/>
          </p:cNvPicPr>
          <p:nvPr/>
        </p:nvPicPr>
        <p:blipFill rotWithShape="1">
          <a:blip r:embed="rId2" cstate="print">
            <a:extLst>
              <a:ext uri="{28A0092B-C50C-407E-A947-70E740481C1C}">
                <a14:useLocalDpi xmlns:a14="http://schemas.microsoft.com/office/drawing/2010/main" val="0"/>
              </a:ext>
            </a:extLst>
          </a:blip>
          <a:srcRect t="19494" b="5513"/>
          <a:stretch/>
        </p:blipFill>
        <p:spPr>
          <a:xfrm>
            <a:off x="0" y="336"/>
            <a:ext cx="12192000" cy="6857330"/>
          </a:xfrm>
          <a:prstGeom prst="rect">
            <a:avLst/>
          </a:prstGeom>
        </p:spPr>
      </p:pic>
      <p:sp>
        <p:nvSpPr>
          <p:cNvPr id="3" name="Title 1"/>
          <p:cNvSpPr txBox="1">
            <a:spLocks/>
          </p:cNvSpPr>
          <p:nvPr/>
        </p:nvSpPr>
        <p:spPr>
          <a:xfrm>
            <a:off x="609600" y="549159"/>
            <a:ext cx="10972800" cy="1524000"/>
          </a:xfrm>
          <a:prstGeom prst="rect">
            <a:avLst/>
          </a:prstGeom>
        </p:spPr>
        <p:txBody>
          <a:bodyPr/>
          <a:lstStyle>
            <a:lvl1pPr algn="ctr" defTabSz="725759" rtl="0" eaLnBrk="1" latinLnBrk="0" hangingPunct="1">
              <a:spcBef>
                <a:spcPct val="0"/>
              </a:spcBef>
              <a:buNone/>
              <a:defRPr sz="7000" kern="1200">
                <a:solidFill>
                  <a:schemeClr val="tx1"/>
                </a:solidFill>
                <a:latin typeface="+mj-lt"/>
                <a:ea typeface="+mj-ea"/>
                <a:cs typeface="+mj-cs"/>
              </a:defRPr>
            </a:lvl1pPr>
          </a:lstStyle>
          <a:p>
            <a:r>
              <a:rPr lang="en-US" sz="5249" b="1" dirty="0">
                <a:solidFill>
                  <a:schemeClr val="bg1"/>
                </a:solidFill>
                <a:latin typeface="Bitter"/>
              </a:rPr>
              <a:t>Wrap-Up</a:t>
            </a:r>
            <a:endParaRPr lang="en-US" sz="5249" dirty="0">
              <a:solidFill>
                <a:schemeClr val="bg1"/>
              </a:solidFill>
            </a:endParaRPr>
          </a:p>
        </p:txBody>
      </p:sp>
      <p:sp>
        <p:nvSpPr>
          <p:cNvPr id="5" name="Content Placeholder 4"/>
          <p:cNvSpPr>
            <a:spLocks noGrp="1"/>
          </p:cNvSpPr>
          <p:nvPr>
            <p:ph idx="1"/>
          </p:nvPr>
        </p:nvSpPr>
        <p:spPr/>
        <p:txBody>
          <a:bodyPr/>
          <a:lstStyle/>
          <a:p>
            <a:r>
              <a:rPr lang="en-US" dirty="0"/>
              <a:t>Door Prizes!</a:t>
            </a:r>
          </a:p>
          <a:p>
            <a:r>
              <a:rPr lang="en-US" dirty="0"/>
              <a:t>Please complete interest survey before leaving.  Use the link in your email or the QR Code below.</a:t>
            </a:r>
          </a:p>
          <a:p>
            <a:r>
              <a:rPr lang="en-US" dirty="0"/>
              <a:t>Link available at: </a:t>
            </a:r>
            <a:r>
              <a:rPr lang="en-US" dirty="0" err="1"/>
              <a:t>memphisscience.wixsite.com</a:t>
            </a:r>
            <a:r>
              <a:rPr lang="en-US" dirty="0"/>
              <a:t>/MAST</a:t>
            </a:r>
          </a:p>
          <a:p>
            <a:endParaRPr lang="en-US" dirty="0"/>
          </a:p>
          <a:p>
            <a:endParaRPr lang="en-US" dirty="0"/>
          </a:p>
        </p:txBody>
      </p:sp>
      <p:pic>
        <p:nvPicPr>
          <p:cNvPr id="2" name="Picture 1">
            <a:extLst>
              <a:ext uri="{FF2B5EF4-FFF2-40B4-BE49-F238E27FC236}">
                <a16:creationId xmlns:a16="http://schemas.microsoft.com/office/drawing/2014/main" id="{3F641C95-D28B-A445-AA60-0DC238A89BD0}"/>
              </a:ext>
            </a:extLst>
          </p:cNvPr>
          <p:cNvPicPr>
            <a:picLocks noChangeAspect="1"/>
          </p:cNvPicPr>
          <p:nvPr/>
        </p:nvPicPr>
        <p:blipFill>
          <a:blip r:embed="rId3"/>
          <a:stretch>
            <a:fillRect/>
          </a:stretch>
        </p:blipFill>
        <p:spPr>
          <a:xfrm>
            <a:off x="4254847" y="3671662"/>
            <a:ext cx="2927350" cy="2927350"/>
          </a:xfrm>
          <a:prstGeom prst="rect">
            <a:avLst/>
          </a:prstGeom>
        </p:spPr>
      </p:pic>
    </p:spTree>
    <p:extLst>
      <p:ext uri="{BB962C8B-B14F-4D97-AF65-F5344CB8AC3E}">
        <p14:creationId xmlns:p14="http://schemas.microsoft.com/office/powerpoint/2010/main" val="281201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ofM Powerpoint Theme4.jpg"/>
          <p:cNvPicPr>
            <a:picLocks noChangeAspect="1"/>
          </p:cNvPicPr>
          <p:nvPr/>
        </p:nvPicPr>
        <p:blipFill rotWithShape="1">
          <a:blip r:embed="rId2" cstate="print">
            <a:extLst>
              <a:ext uri="{28A0092B-C50C-407E-A947-70E740481C1C}">
                <a14:useLocalDpi xmlns:a14="http://schemas.microsoft.com/office/drawing/2010/main" val="0"/>
              </a:ext>
            </a:extLst>
          </a:blip>
          <a:srcRect t="19494" b="5513"/>
          <a:stretch/>
        </p:blipFill>
        <p:spPr>
          <a:xfrm>
            <a:off x="0" y="336"/>
            <a:ext cx="12192000" cy="6857330"/>
          </a:xfrm>
          <a:prstGeom prst="rect">
            <a:avLst/>
          </a:prstGeom>
        </p:spPr>
      </p:pic>
      <p:sp>
        <p:nvSpPr>
          <p:cNvPr id="3" name="Title 1"/>
          <p:cNvSpPr txBox="1">
            <a:spLocks/>
          </p:cNvSpPr>
          <p:nvPr/>
        </p:nvSpPr>
        <p:spPr>
          <a:xfrm>
            <a:off x="609600" y="549159"/>
            <a:ext cx="10972800" cy="1524000"/>
          </a:xfrm>
          <a:prstGeom prst="rect">
            <a:avLst/>
          </a:prstGeom>
        </p:spPr>
        <p:txBody>
          <a:bodyPr/>
          <a:lstStyle>
            <a:lvl1pPr algn="ctr" defTabSz="725759" rtl="0" eaLnBrk="1" latinLnBrk="0" hangingPunct="1">
              <a:spcBef>
                <a:spcPct val="0"/>
              </a:spcBef>
              <a:buNone/>
              <a:defRPr sz="7000" kern="1200">
                <a:solidFill>
                  <a:schemeClr val="tx1"/>
                </a:solidFill>
                <a:latin typeface="+mj-lt"/>
                <a:ea typeface="+mj-ea"/>
                <a:cs typeface="+mj-cs"/>
              </a:defRPr>
            </a:lvl1pPr>
          </a:lstStyle>
          <a:p>
            <a:r>
              <a:rPr lang="en-US" sz="5249" b="1" dirty="0">
                <a:solidFill>
                  <a:schemeClr val="bg1"/>
                </a:solidFill>
                <a:latin typeface="Bitter"/>
              </a:rPr>
              <a:t>Overview</a:t>
            </a:r>
            <a:endParaRPr lang="en-US" sz="5249" dirty="0">
              <a:solidFill>
                <a:schemeClr val="bg1"/>
              </a:solidFill>
            </a:endParaRPr>
          </a:p>
        </p:txBody>
      </p:sp>
      <p:sp>
        <p:nvSpPr>
          <p:cNvPr id="5" name="Content Placeholder 4"/>
          <p:cNvSpPr>
            <a:spLocks noGrp="1"/>
          </p:cNvSpPr>
          <p:nvPr>
            <p:ph idx="1"/>
          </p:nvPr>
        </p:nvSpPr>
        <p:spPr/>
        <p:txBody>
          <a:bodyPr/>
          <a:lstStyle/>
          <a:p>
            <a:pPr marL="0" indent="0">
              <a:buNone/>
            </a:pPr>
            <a:r>
              <a:rPr lang="en-US" sz="3600" dirty="0"/>
              <a:t>Our agenda for today:</a:t>
            </a:r>
          </a:p>
          <a:p>
            <a:r>
              <a:rPr lang="en-US" dirty="0"/>
              <a:t>9:00 – 9:30: Continental breakfast, check-in, mingle</a:t>
            </a:r>
          </a:p>
          <a:p>
            <a:pPr lvl="1"/>
            <a:r>
              <a:rPr lang="en-US" dirty="0" err="1"/>
              <a:t>Menti</a:t>
            </a:r>
            <a:r>
              <a:rPr lang="en-US" dirty="0"/>
              <a:t>-Meter Poll</a:t>
            </a:r>
          </a:p>
          <a:p>
            <a:r>
              <a:rPr lang="en-US" dirty="0"/>
              <a:t>9:30 –  10:00: 3-Dimensional Science Classrooms</a:t>
            </a:r>
          </a:p>
          <a:p>
            <a:r>
              <a:rPr lang="en-US" dirty="0"/>
              <a:t>10:00 – 10:30: Gallery Walk</a:t>
            </a:r>
          </a:p>
          <a:p>
            <a:r>
              <a:rPr lang="en-US" dirty="0"/>
              <a:t>10:30 – 11:20: Grade band breakouts</a:t>
            </a:r>
          </a:p>
          <a:p>
            <a:r>
              <a:rPr lang="en-US" dirty="0"/>
              <a:t>11:20 – 11:30: Wrap up, door prizes, interest survey</a:t>
            </a:r>
          </a:p>
        </p:txBody>
      </p:sp>
    </p:spTree>
    <p:extLst>
      <p:ext uri="{BB962C8B-B14F-4D97-AF65-F5344CB8AC3E}">
        <p14:creationId xmlns:p14="http://schemas.microsoft.com/office/powerpoint/2010/main" val="4202349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76CE-E8C6-4643-91A4-3D4A0675B936}"/>
              </a:ext>
            </a:extLst>
          </p:cNvPr>
          <p:cNvSpPr>
            <a:spLocks noGrp="1"/>
          </p:cNvSpPr>
          <p:nvPr>
            <p:ph type="title"/>
          </p:nvPr>
        </p:nvSpPr>
        <p:spPr/>
        <p:txBody>
          <a:bodyPr/>
          <a:lstStyle/>
          <a:p>
            <a:r>
              <a:rPr lang="en-US" dirty="0"/>
              <a:t>Situation 1</a:t>
            </a:r>
          </a:p>
        </p:txBody>
      </p:sp>
      <p:sp>
        <p:nvSpPr>
          <p:cNvPr id="3" name="Content Placeholder 2">
            <a:extLst>
              <a:ext uri="{FF2B5EF4-FFF2-40B4-BE49-F238E27FC236}">
                <a16:creationId xmlns:a16="http://schemas.microsoft.com/office/drawing/2014/main" id="{47E94257-92B3-D342-BBF2-7EA92B668233}"/>
              </a:ext>
            </a:extLst>
          </p:cNvPr>
          <p:cNvSpPr>
            <a:spLocks noGrp="1"/>
          </p:cNvSpPr>
          <p:nvPr>
            <p:ph idx="1"/>
          </p:nvPr>
        </p:nvSpPr>
        <p:spPr/>
        <p:txBody>
          <a:bodyPr/>
          <a:lstStyle/>
          <a:p>
            <a:pPr marL="0" indent="0">
              <a:buNone/>
            </a:pPr>
            <a:r>
              <a:rPr lang="en-US" dirty="0"/>
              <a:t>As a new science teacher, you are really excited to try out 3-D science teaching and get your students involved in the science and engineering practices!  However, when you first enter your classroom you don’t see a lot of science materials.  What can you do to incorporate 3-D science teaching in your class?</a:t>
            </a:r>
          </a:p>
        </p:txBody>
      </p:sp>
    </p:spTree>
    <p:extLst>
      <p:ext uri="{BB962C8B-B14F-4D97-AF65-F5344CB8AC3E}">
        <p14:creationId xmlns:p14="http://schemas.microsoft.com/office/powerpoint/2010/main" val="296068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4E59-385F-1E4B-8A43-FF0CCD2C2F68}"/>
              </a:ext>
            </a:extLst>
          </p:cNvPr>
          <p:cNvSpPr>
            <a:spLocks noGrp="1"/>
          </p:cNvSpPr>
          <p:nvPr>
            <p:ph type="title"/>
          </p:nvPr>
        </p:nvSpPr>
        <p:spPr/>
        <p:txBody>
          <a:bodyPr/>
          <a:lstStyle/>
          <a:p>
            <a:r>
              <a:rPr lang="en-US" dirty="0"/>
              <a:t>Situation 2</a:t>
            </a:r>
          </a:p>
        </p:txBody>
      </p:sp>
      <p:sp>
        <p:nvSpPr>
          <p:cNvPr id="3" name="Content Placeholder 2">
            <a:extLst>
              <a:ext uri="{FF2B5EF4-FFF2-40B4-BE49-F238E27FC236}">
                <a16:creationId xmlns:a16="http://schemas.microsoft.com/office/drawing/2014/main" id="{CF548E34-A48F-F540-BBC9-A1BA81B8679E}"/>
              </a:ext>
            </a:extLst>
          </p:cNvPr>
          <p:cNvSpPr>
            <a:spLocks noGrp="1"/>
          </p:cNvSpPr>
          <p:nvPr>
            <p:ph idx="1"/>
          </p:nvPr>
        </p:nvSpPr>
        <p:spPr/>
        <p:txBody>
          <a:bodyPr/>
          <a:lstStyle/>
          <a:p>
            <a:r>
              <a:rPr lang="en-US" dirty="0"/>
              <a:t>You have lots of great ideas for inquiry activities that engage your students in the science and engineering practices.  However, whenever you try one out, your students tell you they’re confused, they don’t know what to do, and say “why can’t you just do a </a:t>
            </a:r>
            <a:r>
              <a:rPr lang="en-US" dirty="0" err="1"/>
              <a:t>powerpoint</a:t>
            </a:r>
            <a:r>
              <a:rPr lang="en-US" dirty="0"/>
              <a:t> like everyone else?”  What can you do to increase student buy-in?</a:t>
            </a:r>
          </a:p>
        </p:txBody>
      </p:sp>
    </p:spTree>
    <p:extLst>
      <p:ext uri="{BB962C8B-B14F-4D97-AF65-F5344CB8AC3E}">
        <p14:creationId xmlns:p14="http://schemas.microsoft.com/office/powerpoint/2010/main" val="3698188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C26F-A04D-604B-8257-D0B379260096}"/>
              </a:ext>
            </a:extLst>
          </p:cNvPr>
          <p:cNvSpPr>
            <a:spLocks noGrp="1"/>
          </p:cNvSpPr>
          <p:nvPr>
            <p:ph type="title"/>
          </p:nvPr>
        </p:nvSpPr>
        <p:spPr/>
        <p:txBody>
          <a:bodyPr/>
          <a:lstStyle/>
          <a:p>
            <a:r>
              <a:rPr lang="en-US" dirty="0"/>
              <a:t>Situation 3</a:t>
            </a:r>
          </a:p>
        </p:txBody>
      </p:sp>
      <p:sp>
        <p:nvSpPr>
          <p:cNvPr id="3" name="Content Placeholder 2">
            <a:extLst>
              <a:ext uri="{FF2B5EF4-FFF2-40B4-BE49-F238E27FC236}">
                <a16:creationId xmlns:a16="http://schemas.microsoft.com/office/drawing/2014/main" id="{050A0ACD-01E8-2B4D-81F4-1FC915C7F48C}"/>
              </a:ext>
            </a:extLst>
          </p:cNvPr>
          <p:cNvSpPr>
            <a:spLocks noGrp="1"/>
          </p:cNvSpPr>
          <p:nvPr>
            <p:ph idx="1"/>
          </p:nvPr>
        </p:nvSpPr>
        <p:spPr/>
        <p:txBody>
          <a:bodyPr/>
          <a:lstStyle/>
          <a:p>
            <a:r>
              <a:rPr lang="en-US" dirty="0"/>
              <a:t>Your students love engaging in 3-dimensional science learning in your classroom and you love watching their active learning!  However, at the end of the day your classroom looks like a tornado came through and you spend hours cleaning up and setting up for the next day.  What can you do to save yourself the extra hours of work and headache?</a:t>
            </a:r>
          </a:p>
        </p:txBody>
      </p:sp>
    </p:spTree>
    <p:extLst>
      <p:ext uri="{BB962C8B-B14F-4D97-AF65-F5344CB8AC3E}">
        <p14:creationId xmlns:p14="http://schemas.microsoft.com/office/powerpoint/2010/main" val="333226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14D5-434C-CB4D-9600-7582ABF984D7}"/>
              </a:ext>
            </a:extLst>
          </p:cNvPr>
          <p:cNvSpPr>
            <a:spLocks noGrp="1"/>
          </p:cNvSpPr>
          <p:nvPr>
            <p:ph type="title"/>
          </p:nvPr>
        </p:nvSpPr>
        <p:spPr/>
        <p:txBody>
          <a:bodyPr/>
          <a:lstStyle/>
          <a:p>
            <a:r>
              <a:rPr lang="en-US" dirty="0"/>
              <a:t>Situation 4</a:t>
            </a:r>
          </a:p>
        </p:txBody>
      </p:sp>
      <p:sp>
        <p:nvSpPr>
          <p:cNvPr id="3" name="Content Placeholder 2">
            <a:extLst>
              <a:ext uri="{FF2B5EF4-FFF2-40B4-BE49-F238E27FC236}">
                <a16:creationId xmlns:a16="http://schemas.microsoft.com/office/drawing/2014/main" id="{126C3FE8-5BED-BC48-AB97-C92BFF68E374}"/>
              </a:ext>
            </a:extLst>
          </p:cNvPr>
          <p:cNvSpPr>
            <a:spLocks noGrp="1"/>
          </p:cNvSpPr>
          <p:nvPr>
            <p:ph idx="1"/>
          </p:nvPr>
        </p:nvSpPr>
        <p:spPr/>
        <p:txBody>
          <a:bodyPr/>
          <a:lstStyle/>
          <a:p>
            <a:r>
              <a:rPr lang="en-US" dirty="0"/>
              <a:t>You’ve tried doing some inquiry-based activities using the science and engineering practices and most of your students do great!  However, you have a few students who sometimes get off-task and you are worried about maintaining safety in the classroom if there are distractions.  What can you do to ensure a safe learning environment for all students?</a:t>
            </a:r>
          </a:p>
        </p:txBody>
      </p:sp>
    </p:spTree>
    <p:extLst>
      <p:ext uri="{BB962C8B-B14F-4D97-AF65-F5344CB8AC3E}">
        <p14:creationId xmlns:p14="http://schemas.microsoft.com/office/powerpoint/2010/main" val="58743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A26B-8C08-904B-A01A-4A27990AC699}"/>
              </a:ext>
            </a:extLst>
          </p:cNvPr>
          <p:cNvSpPr>
            <a:spLocks noGrp="1"/>
          </p:cNvSpPr>
          <p:nvPr>
            <p:ph type="title"/>
          </p:nvPr>
        </p:nvSpPr>
        <p:spPr/>
        <p:txBody>
          <a:bodyPr/>
          <a:lstStyle/>
          <a:p>
            <a:r>
              <a:rPr lang="en-US" dirty="0"/>
              <a:t>Situation 5</a:t>
            </a:r>
          </a:p>
        </p:txBody>
      </p:sp>
      <p:sp>
        <p:nvSpPr>
          <p:cNvPr id="3" name="Content Placeholder 2">
            <a:extLst>
              <a:ext uri="{FF2B5EF4-FFF2-40B4-BE49-F238E27FC236}">
                <a16:creationId xmlns:a16="http://schemas.microsoft.com/office/drawing/2014/main" id="{C97DDD27-009F-F94C-923A-A644E898022A}"/>
              </a:ext>
            </a:extLst>
          </p:cNvPr>
          <p:cNvSpPr>
            <a:spLocks noGrp="1"/>
          </p:cNvSpPr>
          <p:nvPr>
            <p:ph idx="1"/>
          </p:nvPr>
        </p:nvSpPr>
        <p:spPr/>
        <p:txBody>
          <a:bodyPr/>
          <a:lstStyle/>
          <a:p>
            <a:r>
              <a:rPr lang="en-US" dirty="0"/>
              <a:t>3-dimensional science teaching and learning sounds great, but you have so many standards to cover and so little time!  How can you ensure students are meeting the standards AND engaging in science and engineering practices?</a:t>
            </a:r>
          </a:p>
        </p:txBody>
      </p:sp>
    </p:spTree>
    <p:extLst>
      <p:ext uri="{BB962C8B-B14F-4D97-AF65-F5344CB8AC3E}">
        <p14:creationId xmlns:p14="http://schemas.microsoft.com/office/powerpoint/2010/main" val="265335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F7CF-7574-C942-9313-A12C710A1513}"/>
              </a:ext>
            </a:extLst>
          </p:cNvPr>
          <p:cNvSpPr>
            <a:spLocks noGrp="1"/>
          </p:cNvSpPr>
          <p:nvPr>
            <p:ph type="title"/>
          </p:nvPr>
        </p:nvSpPr>
        <p:spPr/>
        <p:txBody>
          <a:bodyPr/>
          <a:lstStyle/>
          <a:p>
            <a:r>
              <a:rPr lang="en-US" dirty="0"/>
              <a:t>Situation 6</a:t>
            </a:r>
          </a:p>
        </p:txBody>
      </p:sp>
      <p:sp>
        <p:nvSpPr>
          <p:cNvPr id="3" name="Content Placeholder 2">
            <a:extLst>
              <a:ext uri="{FF2B5EF4-FFF2-40B4-BE49-F238E27FC236}">
                <a16:creationId xmlns:a16="http://schemas.microsoft.com/office/drawing/2014/main" id="{105BF400-998E-DC49-BB0A-D4334153E671}"/>
              </a:ext>
            </a:extLst>
          </p:cNvPr>
          <p:cNvSpPr>
            <a:spLocks noGrp="1"/>
          </p:cNvSpPr>
          <p:nvPr>
            <p:ph idx="1"/>
          </p:nvPr>
        </p:nvSpPr>
        <p:spPr/>
        <p:txBody>
          <a:bodyPr/>
          <a:lstStyle/>
          <a:p>
            <a:r>
              <a:rPr lang="en-US" dirty="0"/>
              <a:t>You and your students love doing hands-on activities using the science and engineering practices.  You are lucky enough to have supplies for your activities, but it takes forever to explain to the students what to do, distribute materials, and complete the activity.  You end up never finishing an activity in the time you allotted.  What can you do to make your classroom more efficient?</a:t>
            </a:r>
          </a:p>
        </p:txBody>
      </p:sp>
    </p:spTree>
    <p:extLst>
      <p:ext uri="{BB962C8B-B14F-4D97-AF65-F5344CB8AC3E}">
        <p14:creationId xmlns:p14="http://schemas.microsoft.com/office/powerpoint/2010/main" val="2071432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9000-250A-9C43-9490-BC4914E1C765}"/>
              </a:ext>
            </a:extLst>
          </p:cNvPr>
          <p:cNvSpPr>
            <a:spLocks noGrp="1"/>
          </p:cNvSpPr>
          <p:nvPr>
            <p:ph type="title"/>
          </p:nvPr>
        </p:nvSpPr>
        <p:spPr/>
        <p:txBody>
          <a:bodyPr/>
          <a:lstStyle/>
          <a:p>
            <a:r>
              <a:rPr lang="en-US" dirty="0"/>
              <a:t>Situation 7</a:t>
            </a:r>
          </a:p>
        </p:txBody>
      </p:sp>
      <p:sp>
        <p:nvSpPr>
          <p:cNvPr id="3" name="Content Placeholder 2">
            <a:extLst>
              <a:ext uri="{FF2B5EF4-FFF2-40B4-BE49-F238E27FC236}">
                <a16:creationId xmlns:a16="http://schemas.microsoft.com/office/drawing/2014/main" id="{51F51A93-5944-EE45-819B-8481780B5747}"/>
              </a:ext>
            </a:extLst>
          </p:cNvPr>
          <p:cNvSpPr>
            <a:spLocks noGrp="1"/>
          </p:cNvSpPr>
          <p:nvPr>
            <p:ph idx="1"/>
          </p:nvPr>
        </p:nvSpPr>
        <p:spPr/>
        <p:txBody>
          <a:bodyPr/>
          <a:lstStyle/>
          <a:p>
            <a:r>
              <a:rPr lang="en-US" dirty="0"/>
              <a:t>Your class is a dream – engaging in 3-dimensional learning on a daily basis, with students actively constructing knowledge using the science and engineering practices.  That is, except for little Suzy who got the flu and missed a week and little Bobby who went on a band trip for two days.  How can you make sure students who are absent are still learning the content and benefitting from 3-D science?</a:t>
            </a:r>
          </a:p>
        </p:txBody>
      </p:sp>
    </p:spTree>
    <p:extLst>
      <p:ext uri="{BB962C8B-B14F-4D97-AF65-F5344CB8AC3E}">
        <p14:creationId xmlns:p14="http://schemas.microsoft.com/office/powerpoint/2010/main" val="1544000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516D-BA7D-744B-B933-6454EF41E8CF}"/>
              </a:ext>
            </a:extLst>
          </p:cNvPr>
          <p:cNvSpPr>
            <a:spLocks noGrp="1"/>
          </p:cNvSpPr>
          <p:nvPr>
            <p:ph type="title"/>
          </p:nvPr>
        </p:nvSpPr>
        <p:spPr/>
        <p:txBody>
          <a:bodyPr/>
          <a:lstStyle/>
          <a:p>
            <a:r>
              <a:rPr lang="en-US" dirty="0"/>
              <a:t>Situation 8</a:t>
            </a:r>
          </a:p>
        </p:txBody>
      </p:sp>
      <p:sp>
        <p:nvSpPr>
          <p:cNvPr id="3" name="Content Placeholder 2">
            <a:extLst>
              <a:ext uri="{FF2B5EF4-FFF2-40B4-BE49-F238E27FC236}">
                <a16:creationId xmlns:a16="http://schemas.microsoft.com/office/drawing/2014/main" id="{E9A7FAE2-905C-DD4A-B672-8C7836FC0931}"/>
              </a:ext>
            </a:extLst>
          </p:cNvPr>
          <p:cNvSpPr>
            <a:spLocks noGrp="1"/>
          </p:cNvSpPr>
          <p:nvPr>
            <p:ph idx="1"/>
          </p:nvPr>
        </p:nvSpPr>
        <p:spPr/>
        <p:txBody>
          <a:bodyPr/>
          <a:lstStyle/>
          <a:p>
            <a:r>
              <a:rPr lang="en-US" dirty="0"/>
              <a:t>You have an observation by an administrator during a 3-d science lesson.  You think the lesson goes great – students are curious, asking questions, trying new things, and exploring.  Your administrator disagrees and says the students were all off task and it was noisy and chaotic.  They schedule a meeting with you to discuss your classroom management.  How would you respond to the administrator?</a:t>
            </a:r>
          </a:p>
        </p:txBody>
      </p:sp>
    </p:spTree>
    <p:extLst>
      <p:ext uri="{BB962C8B-B14F-4D97-AF65-F5344CB8AC3E}">
        <p14:creationId xmlns:p14="http://schemas.microsoft.com/office/powerpoint/2010/main" val="388352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80EC-CEA9-F844-AC67-89763B4EA625}"/>
              </a:ext>
            </a:extLst>
          </p:cNvPr>
          <p:cNvSpPr>
            <a:spLocks noGrp="1"/>
          </p:cNvSpPr>
          <p:nvPr>
            <p:ph type="title"/>
          </p:nvPr>
        </p:nvSpPr>
        <p:spPr/>
        <p:txBody>
          <a:bodyPr/>
          <a:lstStyle/>
          <a:p>
            <a:r>
              <a:rPr lang="en-US" dirty="0"/>
              <a:t>What is 3-d Science?</a:t>
            </a:r>
          </a:p>
        </p:txBody>
      </p:sp>
      <p:sp>
        <p:nvSpPr>
          <p:cNvPr id="3" name="Content Placeholder 2">
            <a:extLst>
              <a:ext uri="{FF2B5EF4-FFF2-40B4-BE49-F238E27FC236}">
                <a16:creationId xmlns:a16="http://schemas.microsoft.com/office/drawing/2014/main" id="{3DD05283-AFD6-3048-AB3E-F137744821FB}"/>
              </a:ext>
            </a:extLst>
          </p:cNvPr>
          <p:cNvSpPr>
            <a:spLocks noGrp="1"/>
          </p:cNvSpPr>
          <p:nvPr>
            <p:ph idx="1"/>
          </p:nvPr>
        </p:nvSpPr>
        <p:spPr>
          <a:xfrm>
            <a:off x="838200" y="1825625"/>
            <a:ext cx="7880498" cy="4351338"/>
          </a:xfrm>
        </p:spPr>
        <p:txBody>
          <a:bodyPr/>
          <a:lstStyle/>
          <a:p>
            <a:r>
              <a:rPr lang="en-US" dirty="0"/>
              <a:t>Quick overview…</a:t>
            </a:r>
          </a:p>
          <a:p>
            <a:r>
              <a:rPr lang="en-US" dirty="0"/>
              <a:t>“K-12 science and engineering education should focus on a limited number of </a:t>
            </a:r>
            <a:r>
              <a:rPr lang="en-US" b="1" dirty="0"/>
              <a:t>disciplinary core ideas </a:t>
            </a:r>
            <a:r>
              <a:rPr lang="en-US" dirty="0"/>
              <a:t>and </a:t>
            </a:r>
            <a:r>
              <a:rPr lang="en-US" b="1" dirty="0"/>
              <a:t>crosscutting concepts</a:t>
            </a:r>
            <a:r>
              <a:rPr lang="en-US" dirty="0"/>
              <a:t>, be designed so that students continually build on and revise their knowledge and abilities over multiple years, and support the integration of such knowledge and abilities with the </a:t>
            </a:r>
            <a:r>
              <a:rPr lang="en-US" b="1" dirty="0"/>
              <a:t>practices</a:t>
            </a:r>
            <a:r>
              <a:rPr lang="en-US" dirty="0"/>
              <a:t> needed to engage in scientific inquiry and engineering design.”</a:t>
            </a:r>
          </a:p>
          <a:p>
            <a:endParaRPr lang="en-US" dirty="0"/>
          </a:p>
        </p:txBody>
      </p:sp>
      <p:pic>
        <p:nvPicPr>
          <p:cNvPr id="4" name="Picture 3">
            <a:extLst>
              <a:ext uri="{FF2B5EF4-FFF2-40B4-BE49-F238E27FC236}">
                <a16:creationId xmlns:a16="http://schemas.microsoft.com/office/drawing/2014/main" id="{E6A4547B-7654-1B47-8036-3547DAA4844E}"/>
              </a:ext>
            </a:extLst>
          </p:cNvPr>
          <p:cNvPicPr>
            <a:picLocks noChangeAspect="1"/>
          </p:cNvPicPr>
          <p:nvPr/>
        </p:nvPicPr>
        <p:blipFill>
          <a:blip r:embed="rId2"/>
          <a:stretch>
            <a:fillRect/>
          </a:stretch>
        </p:blipFill>
        <p:spPr>
          <a:xfrm>
            <a:off x="8554484" y="2481850"/>
            <a:ext cx="3309679" cy="3468543"/>
          </a:xfrm>
          <a:prstGeom prst="rect">
            <a:avLst/>
          </a:prstGeom>
        </p:spPr>
      </p:pic>
    </p:spTree>
    <p:extLst>
      <p:ext uri="{BB962C8B-B14F-4D97-AF65-F5344CB8AC3E}">
        <p14:creationId xmlns:p14="http://schemas.microsoft.com/office/powerpoint/2010/main" val="170076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80EC-CEA9-F844-AC67-89763B4EA625}"/>
              </a:ext>
            </a:extLst>
          </p:cNvPr>
          <p:cNvSpPr>
            <a:spLocks noGrp="1"/>
          </p:cNvSpPr>
          <p:nvPr>
            <p:ph type="title"/>
          </p:nvPr>
        </p:nvSpPr>
        <p:spPr/>
        <p:txBody>
          <a:bodyPr/>
          <a:lstStyle/>
          <a:p>
            <a:r>
              <a:rPr lang="en-US" dirty="0"/>
              <a:t>What is 3-d Science?</a:t>
            </a:r>
          </a:p>
        </p:txBody>
      </p:sp>
      <p:sp>
        <p:nvSpPr>
          <p:cNvPr id="3" name="Content Placeholder 2">
            <a:extLst>
              <a:ext uri="{FF2B5EF4-FFF2-40B4-BE49-F238E27FC236}">
                <a16:creationId xmlns:a16="http://schemas.microsoft.com/office/drawing/2014/main" id="{3DD05283-AFD6-3048-AB3E-F137744821FB}"/>
              </a:ext>
            </a:extLst>
          </p:cNvPr>
          <p:cNvSpPr>
            <a:spLocks noGrp="1"/>
          </p:cNvSpPr>
          <p:nvPr>
            <p:ph idx="1"/>
          </p:nvPr>
        </p:nvSpPr>
        <p:spPr/>
        <p:txBody>
          <a:bodyPr/>
          <a:lstStyle/>
          <a:p>
            <a:r>
              <a:rPr lang="en-US" dirty="0"/>
              <a:t>Student learning should be ACTIVE!</a:t>
            </a:r>
          </a:p>
        </p:txBody>
      </p:sp>
      <p:pic>
        <p:nvPicPr>
          <p:cNvPr id="6" name="Picture 5">
            <a:extLst>
              <a:ext uri="{FF2B5EF4-FFF2-40B4-BE49-F238E27FC236}">
                <a16:creationId xmlns:a16="http://schemas.microsoft.com/office/drawing/2014/main" id="{EA7ED83C-F369-2541-8896-D47622A66013}"/>
              </a:ext>
            </a:extLst>
          </p:cNvPr>
          <p:cNvPicPr>
            <a:picLocks noChangeAspect="1"/>
          </p:cNvPicPr>
          <p:nvPr/>
        </p:nvPicPr>
        <p:blipFill>
          <a:blip r:embed="rId2"/>
          <a:stretch>
            <a:fillRect/>
          </a:stretch>
        </p:blipFill>
        <p:spPr>
          <a:xfrm>
            <a:off x="8048437" y="1641058"/>
            <a:ext cx="3553200" cy="5216942"/>
          </a:xfrm>
          <a:prstGeom prst="rect">
            <a:avLst/>
          </a:prstGeom>
        </p:spPr>
      </p:pic>
    </p:spTree>
    <p:extLst>
      <p:ext uri="{BB962C8B-B14F-4D97-AF65-F5344CB8AC3E}">
        <p14:creationId xmlns:p14="http://schemas.microsoft.com/office/powerpoint/2010/main" val="404221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B644-CAFF-D645-9BB5-162F318D69DC}"/>
              </a:ext>
            </a:extLst>
          </p:cNvPr>
          <p:cNvSpPr>
            <a:spLocks noGrp="1"/>
          </p:cNvSpPr>
          <p:nvPr>
            <p:ph type="title"/>
          </p:nvPr>
        </p:nvSpPr>
        <p:spPr/>
        <p:txBody>
          <a:bodyPr/>
          <a:lstStyle/>
          <a:p>
            <a:r>
              <a:rPr lang="en-US" dirty="0"/>
              <a:t>Science is Special!</a:t>
            </a:r>
          </a:p>
        </p:txBody>
      </p:sp>
      <p:sp>
        <p:nvSpPr>
          <p:cNvPr id="3" name="Content Placeholder 2">
            <a:extLst>
              <a:ext uri="{FF2B5EF4-FFF2-40B4-BE49-F238E27FC236}">
                <a16:creationId xmlns:a16="http://schemas.microsoft.com/office/drawing/2014/main" id="{7E46251E-8298-9945-92AB-D9A0ED44F3BD}"/>
              </a:ext>
            </a:extLst>
          </p:cNvPr>
          <p:cNvSpPr>
            <a:spLocks noGrp="1"/>
          </p:cNvSpPr>
          <p:nvPr>
            <p:ph idx="1"/>
          </p:nvPr>
        </p:nvSpPr>
        <p:spPr/>
        <p:txBody>
          <a:bodyPr/>
          <a:lstStyle/>
          <a:p>
            <a:r>
              <a:rPr lang="en-US" dirty="0"/>
              <a:t>In order to have a 3-D science classroom, you should have:</a:t>
            </a:r>
          </a:p>
          <a:p>
            <a:pPr lvl="1"/>
            <a:r>
              <a:rPr lang="en-US" dirty="0"/>
              <a:t>Labs</a:t>
            </a:r>
          </a:p>
          <a:p>
            <a:pPr lvl="1"/>
            <a:r>
              <a:rPr lang="en-US" dirty="0"/>
              <a:t>Demos</a:t>
            </a:r>
          </a:p>
          <a:p>
            <a:pPr lvl="1"/>
            <a:r>
              <a:rPr lang="en-US" dirty="0"/>
              <a:t>Groupwork</a:t>
            </a:r>
          </a:p>
          <a:p>
            <a:r>
              <a:rPr lang="en-US" dirty="0"/>
              <a:t>Challenges: Managing movement of materials, equipment, students</a:t>
            </a:r>
          </a:p>
          <a:p>
            <a:endParaRPr lang="en-US" dirty="0"/>
          </a:p>
          <a:p>
            <a:r>
              <a:rPr lang="en-US" dirty="0"/>
              <a:t>Engaging lessons lead to fewer disruptions</a:t>
            </a:r>
          </a:p>
        </p:txBody>
      </p:sp>
      <p:pic>
        <p:nvPicPr>
          <p:cNvPr id="4" name="Picture 3">
            <a:extLst>
              <a:ext uri="{FF2B5EF4-FFF2-40B4-BE49-F238E27FC236}">
                <a16:creationId xmlns:a16="http://schemas.microsoft.com/office/drawing/2014/main" id="{CB1FA3A6-36C7-3B4C-906A-161E56C7385C}"/>
              </a:ext>
            </a:extLst>
          </p:cNvPr>
          <p:cNvPicPr>
            <a:picLocks noChangeAspect="1"/>
          </p:cNvPicPr>
          <p:nvPr/>
        </p:nvPicPr>
        <p:blipFill>
          <a:blip r:embed="rId2"/>
          <a:stretch>
            <a:fillRect/>
          </a:stretch>
        </p:blipFill>
        <p:spPr>
          <a:xfrm>
            <a:off x="7742865" y="4152900"/>
            <a:ext cx="4064000" cy="2705100"/>
          </a:xfrm>
          <a:prstGeom prst="rect">
            <a:avLst/>
          </a:prstGeom>
        </p:spPr>
      </p:pic>
    </p:spTree>
    <p:extLst>
      <p:ext uri="{BB962C8B-B14F-4D97-AF65-F5344CB8AC3E}">
        <p14:creationId xmlns:p14="http://schemas.microsoft.com/office/powerpoint/2010/main" val="18603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631C-D622-F14A-9CEC-8EB202877903}"/>
              </a:ext>
            </a:extLst>
          </p:cNvPr>
          <p:cNvSpPr>
            <a:spLocks noGrp="1"/>
          </p:cNvSpPr>
          <p:nvPr>
            <p:ph type="title"/>
          </p:nvPr>
        </p:nvSpPr>
        <p:spPr/>
        <p:txBody>
          <a:bodyPr/>
          <a:lstStyle/>
          <a:p>
            <a:r>
              <a:rPr lang="en-US" dirty="0"/>
              <a:t>Science is Special!</a:t>
            </a:r>
          </a:p>
        </p:txBody>
      </p:sp>
      <p:sp>
        <p:nvSpPr>
          <p:cNvPr id="3" name="Content Placeholder 2">
            <a:extLst>
              <a:ext uri="{FF2B5EF4-FFF2-40B4-BE49-F238E27FC236}">
                <a16:creationId xmlns:a16="http://schemas.microsoft.com/office/drawing/2014/main" id="{B0769EEA-8E5D-384E-97C5-A1A1F1D1CB1F}"/>
              </a:ext>
            </a:extLst>
          </p:cNvPr>
          <p:cNvSpPr>
            <a:spLocks noGrp="1"/>
          </p:cNvSpPr>
          <p:nvPr>
            <p:ph idx="1"/>
          </p:nvPr>
        </p:nvSpPr>
        <p:spPr/>
        <p:txBody>
          <a:bodyPr/>
          <a:lstStyle/>
          <a:p>
            <a:r>
              <a:rPr lang="en-US" dirty="0"/>
              <a:t>NOT classroom management</a:t>
            </a:r>
          </a:p>
          <a:p>
            <a:r>
              <a:rPr lang="en-US" dirty="0"/>
              <a:t>We don’t need to train our students on how to behave – they already know that!  We need to provide them with a safe, supportive environment where they want to learn.</a:t>
            </a:r>
          </a:p>
        </p:txBody>
      </p:sp>
    </p:spTree>
    <p:extLst>
      <p:ext uri="{BB962C8B-B14F-4D97-AF65-F5344CB8AC3E}">
        <p14:creationId xmlns:p14="http://schemas.microsoft.com/office/powerpoint/2010/main" val="259496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3CA8-6949-1445-936A-50885AEB5504}"/>
              </a:ext>
            </a:extLst>
          </p:cNvPr>
          <p:cNvSpPr>
            <a:spLocks noGrp="1"/>
          </p:cNvSpPr>
          <p:nvPr>
            <p:ph type="title"/>
          </p:nvPr>
        </p:nvSpPr>
        <p:spPr/>
        <p:txBody>
          <a:bodyPr/>
          <a:lstStyle/>
          <a:p>
            <a:r>
              <a:rPr lang="en-US" dirty="0"/>
              <a:t>Classroom Environment</a:t>
            </a:r>
          </a:p>
        </p:txBody>
      </p:sp>
      <p:sp>
        <p:nvSpPr>
          <p:cNvPr id="3" name="Content Placeholder 2">
            <a:extLst>
              <a:ext uri="{FF2B5EF4-FFF2-40B4-BE49-F238E27FC236}">
                <a16:creationId xmlns:a16="http://schemas.microsoft.com/office/drawing/2014/main" id="{7C700D2C-4887-B943-BBE2-DE9F8BF9DA2F}"/>
              </a:ext>
            </a:extLst>
          </p:cNvPr>
          <p:cNvSpPr>
            <a:spLocks noGrp="1"/>
          </p:cNvSpPr>
          <p:nvPr>
            <p:ph idx="1"/>
          </p:nvPr>
        </p:nvSpPr>
        <p:spPr/>
        <p:txBody>
          <a:bodyPr/>
          <a:lstStyle/>
          <a:p>
            <a:r>
              <a:rPr lang="en-US" dirty="0"/>
              <a:t>What type of community do you need to establish for 3-D learning?</a:t>
            </a:r>
          </a:p>
          <a:p>
            <a:pPr lvl="1"/>
            <a:r>
              <a:rPr lang="en-US" dirty="0"/>
              <a:t>Cooperative</a:t>
            </a:r>
          </a:p>
          <a:p>
            <a:pPr lvl="1"/>
            <a:r>
              <a:rPr lang="en-US" dirty="0"/>
              <a:t>Okay to try and not succeed at first</a:t>
            </a:r>
          </a:p>
          <a:p>
            <a:pPr lvl="1"/>
            <a:r>
              <a:rPr lang="en-US" dirty="0"/>
              <a:t>Safe place to ask questions and take risks</a:t>
            </a:r>
          </a:p>
          <a:p>
            <a:pPr lvl="1"/>
            <a:r>
              <a:rPr lang="en-US" dirty="0"/>
              <a:t>Responsibility is given to the students</a:t>
            </a:r>
          </a:p>
          <a:p>
            <a:pPr lvl="1"/>
            <a:r>
              <a:rPr lang="en-US" dirty="0"/>
              <a:t>Students have input into their learning</a:t>
            </a:r>
          </a:p>
          <a:p>
            <a:r>
              <a:rPr lang="en-US" dirty="0"/>
              <a:t>This will look different for different teachers and students</a:t>
            </a:r>
          </a:p>
          <a:p>
            <a:pPr lvl="1"/>
            <a:r>
              <a:rPr lang="en-US" dirty="0"/>
              <a:t>Don’t be afraid to ask students for feedback and modify</a:t>
            </a:r>
          </a:p>
          <a:p>
            <a:r>
              <a:rPr lang="en-US" dirty="0"/>
              <a:t>Students need to trust you and you need to trust students</a:t>
            </a:r>
          </a:p>
        </p:txBody>
      </p:sp>
    </p:spTree>
    <p:extLst>
      <p:ext uri="{BB962C8B-B14F-4D97-AF65-F5344CB8AC3E}">
        <p14:creationId xmlns:p14="http://schemas.microsoft.com/office/powerpoint/2010/main" val="24315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9DE1-1B5D-C244-AA2C-788748AB0C04}"/>
              </a:ext>
            </a:extLst>
          </p:cNvPr>
          <p:cNvSpPr>
            <a:spLocks noGrp="1"/>
          </p:cNvSpPr>
          <p:nvPr>
            <p:ph type="title"/>
          </p:nvPr>
        </p:nvSpPr>
        <p:spPr/>
        <p:txBody>
          <a:bodyPr/>
          <a:lstStyle/>
          <a:p>
            <a:r>
              <a:rPr lang="en-US" dirty="0"/>
              <a:t>Classroom Environment</a:t>
            </a:r>
          </a:p>
        </p:txBody>
      </p:sp>
      <p:sp>
        <p:nvSpPr>
          <p:cNvPr id="3" name="Content Placeholder 2">
            <a:extLst>
              <a:ext uri="{FF2B5EF4-FFF2-40B4-BE49-F238E27FC236}">
                <a16:creationId xmlns:a16="http://schemas.microsoft.com/office/drawing/2014/main" id="{D06F31CF-3812-4548-B737-ECCC5ED7DCB0}"/>
              </a:ext>
            </a:extLst>
          </p:cNvPr>
          <p:cNvSpPr>
            <a:spLocks noGrp="1"/>
          </p:cNvSpPr>
          <p:nvPr>
            <p:ph idx="1"/>
          </p:nvPr>
        </p:nvSpPr>
        <p:spPr>
          <a:xfrm>
            <a:off x="838200" y="1825625"/>
            <a:ext cx="8381114" cy="4351338"/>
          </a:xfrm>
        </p:spPr>
        <p:txBody>
          <a:bodyPr/>
          <a:lstStyle/>
          <a:p>
            <a:r>
              <a:rPr lang="en-US" dirty="0"/>
              <a:t>Know your students!</a:t>
            </a:r>
          </a:p>
          <a:p>
            <a:pPr lvl="1"/>
            <a:r>
              <a:rPr lang="en-US" dirty="0"/>
              <a:t>Talk to them</a:t>
            </a:r>
          </a:p>
          <a:p>
            <a:pPr lvl="1"/>
            <a:r>
              <a:rPr lang="en-US" dirty="0"/>
              <a:t>Attend school activities</a:t>
            </a:r>
          </a:p>
          <a:p>
            <a:pPr lvl="1"/>
            <a:r>
              <a:rPr lang="en-US" dirty="0"/>
              <a:t>Ask what they’re interested in</a:t>
            </a:r>
          </a:p>
          <a:p>
            <a:r>
              <a:rPr lang="en-US" dirty="0"/>
              <a:t>When students feel the content is relevant, they are more motivated and engaged, less likely to be off task</a:t>
            </a:r>
          </a:p>
          <a:p>
            <a:endParaRPr lang="en-US" dirty="0"/>
          </a:p>
        </p:txBody>
      </p:sp>
      <p:pic>
        <p:nvPicPr>
          <p:cNvPr id="4" name="Picture 3">
            <a:extLst>
              <a:ext uri="{FF2B5EF4-FFF2-40B4-BE49-F238E27FC236}">
                <a16:creationId xmlns:a16="http://schemas.microsoft.com/office/drawing/2014/main" id="{DE814775-C284-A342-A7FA-EBBEE7E19D43}"/>
              </a:ext>
            </a:extLst>
          </p:cNvPr>
          <p:cNvPicPr>
            <a:picLocks noChangeAspect="1"/>
          </p:cNvPicPr>
          <p:nvPr/>
        </p:nvPicPr>
        <p:blipFill>
          <a:blip r:embed="rId2"/>
          <a:stretch>
            <a:fillRect/>
          </a:stretch>
        </p:blipFill>
        <p:spPr>
          <a:xfrm>
            <a:off x="9219314" y="2329121"/>
            <a:ext cx="2514600" cy="4368800"/>
          </a:xfrm>
          <a:prstGeom prst="rect">
            <a:avLst/>
          </a:prstGeom>
        </p:spPr>
      </p:pic>
    </p:spTree>
    <p:extLst>
      <p:ext uri="{BB962C8B-B14F-4D97-AF65-F5344CB8AC3E}">
        <p14:creationId xmlns:p14="http://schemas.microsoft.com/office/powerpoint/2010/main" val="39265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14614</TotalTime>
  <Words>2256</Words>
  <Application>Microsoft Macintosh PowerPoint</Application>
  <PresentationFormat>Widescreen</PresentationFormat>
  <Paragraphs>214</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Bitter</vt:lpstr>
      <vt:lpstr>Calibri</vt:lpstr>
      <vt:lpstr>Calibri Light</vt:lpstr>
      <vt:lpstr>Office Theme</vt:lpstr>
      <vt:lpstr>PowerPoint Presentation</vt:lpstr>
      <vt:lpstr>PowerPoint Presentation</vt:lpstr>
      <vt:lpstr>PowerPoint Presentation</vt:lpstr>
      <vt:lpstr>What is 3-d Science?</vt:lpstr>
      <vt:lpstr>What is 3-d Science?</vt:lpstr>
      <vt:lpstr>Science is Special!</vt:lpstr>
      <vt:lpstr>Science is Special!</vt:lpstr>
      <vt:lpstr>Classroom Environment</vt:lpstr>
      <vt:lpstr>Classroom Environment</vt:lpstr>
      <vt:lpstr>Procedures</vt:lpstr>
      <vt:lpstr>Physical Space</vt:lpstr>
      <vt:lpstr>Physical Space</vt:lpstr>
      <vt:lpstr>Safety</vt:lpstr>
      <vt:lpstr>Knowing What Works for You</vt:lpstr>
      <vt:lpstr>Knowing What Works for You</vt:lpstr>
      <vt:lpstr>Knowing What Works for You</vt:lpstr>
      <vt:lpstr>Knowing What Works for You</vt:lpstr>
      <vt:lpstr>Gallery Walk</vt:lpstr>
      <vt:lpstr>Situation 1: Getting Materials</vt:lpstr>
      <vt:lpstr>Situation 2: Student Motivation</vt:lpstr>
      <vt:lpstr>Situation 3: Organizing Materials</vt:lpstr>
      <vt:lpstr>Situation 4: Safety</vt:lpstr>
      <vt:lpstr>Situation 5: Content</vt:lpstr>
      <vt:lpstr>Situation 6: Class time</vt:lpstr>
      <vt:lpstr>Situation 7: Absentees</vt:lpstr>
      <vt:lpstr>Situation 8</vt:lpstr>
      <vt:lpstr>Grade Bands</vt:lpstr>
      <vt:lpstr>Grade Band Share-Outs</vt:lpstr>
      <vt:lpstr>PowerPoint Presentation</vt:lpstr>
      <vt:lpstr>Situation 1</vt:lpstr>
      <vt:lpstr>Situation 2</vt:lpstr>
      <vt:lpstr>Situation 3</vt:lpstr>
      <vt:lpstr>Situation 4</vt:lpstr>
      <vt:lpstr>Situation 5</vt:lpstr>
      <vt:lpstr>Situation 6</vt:lpstr>
      <vt:lpstr>Situation 7</vt:lpstr>
      <vt:lpstr>Situation 8</vt:lpstr>
    </vt:vector>
  </TitlesOfParts>
  <Company>University of Memphis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Wade-Jaimes (kswade)</dc:creator>
  <cp:lastModifiedBy>Katie Wade-Jaimes (kswade)</cp:lastModifiedBy>
  <cp:revision>76</cp:revision>
  <dcterms:created xsi:type="dcterms:W3CDTF">2018-01-10T19:11:01Z</dcterms:created>
  <dcterms:modified xsi:type="dcterms:W3CDTF">2019-03-01T23:59:56Z</dcterms:modified>
</cp:coreProperties>
</file>