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70" r:id="rId5"/>
    <p:sldId id="258" r:id="rId6"/>
    <p:sldId id="257" r:id="rId7"/>
    <p:sldId id="312" r:id="rId8"/>
    <p:sldId id="313" r:id="rId9"/>
    <p:sldId id="304" r:id="rId10"/>
    <p:sldId id="305" r:id="rId11"/>
    <p:sldId id="335" r:id="rId12"/>
    <p:sldId id="306" r:id="rId13"/>
    <p:sldId id="307" r:id="rId14"/>
    <p:sldId id="308" r:id="rId15"/>
    <p:sldId id="309" r:id="rId16"/>
    <p:sldId id="333" r:id="rId17"/>
    <p:sldId id="310" r:id="rId18"/>
    <p:sldId id="311" r:id="rId19"/>
    <p:sldId id="336" r:id="rId20"/>
    <p:sldId id="337" r:id="rId21"/>
    <p:sldId id="331" r:id="rId22"/>
    <p:sldId id="330" r:id="rId23"/>
    <p:sldId id="280" r:id="rId24"/>
    <p:sldId id="277" r:id="rId25"/>
    <p:sldId id="279" r:id="rId26"/>
    <p:sldId id="332" r:id="rId27"/>
    <p:sldId id="281" r:id="rId28"/>
    <p:sldId id="282" r:id="rId29"/>
    <p:sldId id="27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421" autoAdjust="0"/>
    <p:restoredTop sz="94000" autoAdjust="0"/>
  </p:normalViewPr>
  <p:slideViewPr>
    <p:cSldViewPr snapToGrid="0">
      <p:cViewPr varScale="1">
        <p:scale>
          <a:sx n="61" d="100"/>
          <a:sy n="61" d="100"/>
        </p:scale>
        <p:origin x="240"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Wade-Jaimes (kswade)" userId="fed8240a-6338-4ef2-bd1e-7379166d5d39" providerId="ADAL" clId="{254BD87D-69A8-FA4E-B34C-4FD2EB8D2101}"/>
    <pc:docChg chg="custSel addSld delSld modSld">
      <pc:chgData name="Katie Wade-Jaimes (kswade)" userId="fed8240a-6338-4ef2-bd1e-7379166d5d39" providerId="ADAL" clId="{254BD87D-69A8-FA4E-B34C-4FD2EB8D2101}" dt="2019-11-02T02:22:29.962" v="762" actId="2696"/>
      <pc:docMkLst>
        <pc:docMk/>
      </pc:docMkLst>
      <pc:sldChg chg="del">
        <pc:chgData name="Katie Wade-Jaimes (kswade)" userId="fed8240a-6338-4ef2-bd1e-7379166d5d39" providerId="ADAL" clId="{254BD87D-69A8-FA4E-B34C-4FD2EB8D2101}" dt="2019-11-02T02:21:27.742" v="736" actId="2696"/>
        <pc:sldMkLst>
          <pc:docMk/>
          <pc:sldMk cId="961088403" sldId="266"/>
        </pc:sldMkLst>
      </pc:sldChg>
      <pc:sldChg chg="del">
        <pc:chgData name="Katie Wade-Jaimes (kswade)" userId="fed8240a-6338-4ef2-bd1e-7379166d5d39" providerId="ADAL" clId="{254BD87D-69A8-FA4E-B34C-4FD2EB8D2101}" dt="2019-11-02T02:22:28.737" v="761" actId="2696"/>
        <pc:sldMkLst>
          <pc:docMk/>
          <pc:sldMk cId="1938207529" sldId="267"/>
        </pc:sldMkLst>
      </pc:sldChg>
      <pc:sldChg chg="del">
        <pc:chgData name="Katie Wade-Jaimes (kswade)" userId="fed8240a-6338-4ef2-bd1e-7379166d5d39" providerId="ADAL" clId="{254BD87D-69A8-FA4E-B34C-4FD2EB8D2101}" dt="2019-11-02T02:22:29.962" v="762" actId="2696"/>
        <pc:sldMkLst>
          <pc:docMk/>
          <pc:sldMk cId="2015764943" sldId="268"/>
        </pc:sldMkLst>
      </pc:sldChg>
      <pc:sldChg chg="modSp">
        <pc:chgData name="Katie Wade-Jaimes (kswade)" userId="fed8240a-6338-4ef2-bd1e-7379166d5d39" providerId="ADAL" clId="{254BD87D-69A8-FA4E-B34C-4FD2EB8D2101}" dt="2019-11-02T02:21:54.098" v="743" actId="1076"/>
        <pc:sldMkLst>
          <pc:docMk/>
          <pc:sldMk cId="2568749462" sldId="277"/>
        </pc:sldMkLst>
        <pc:spChg chg="mod">
          <ac:chgData name="Katie Wade-Jaimes (kswade)" userId="fed8240a-6338-4ef2-bd1e-7379166d5d39" providerId="ADAL" clId="{254BD87D-69A8-FA4E-B34C-4FD2EB8D2101}" dt="2019-11-02T02:21:54.098" v="743" actId="1076"/>
          <ac:spMkLst>
            <pc:docMk/>
            <pc:sldMk cId="2568749462" sldId="277"/>
            <ac:spMk id="3" creationId="{00000000-0000-0000-0000-000000000000}"/>
          </ac:spMkLst>
        </pc:spChg>
      </pc:sldChg>
      <pc:sldChg chg="modSp">
        <pc:chgData name="Katie Wade-Jaimes (kswade)" userId="fed8240a-6338-4ef2-bd1e-7379166d5d39" providerId="ADAL" clId="{254BD87D-69A8-FA4E-B34C-4FD2EB8D2101}" dt="2019-11-02T02:22:04.015" v="745" actId="1076"/>
        <pc:sldMkLst>
          <pc:docMk/>
          <pc:sldMk cId="3303583536" sldId="279"/>
        </pc:sldMkLst>
        <pc:spChg chg="mod">
          <ac:chgData name="Katie Wade-Jaimes (kswade)" userId="fed8240a-6338-4ef2-bd1e-7379166d5d39" providerId="ADAL" clId="{254BD87D-69A8-FA4E-B34C-4FD2EB8D2101}" dt="2019-11-02T02:22:04.015" v="745" actId="1076"/>
          <ac:spMkLst>
            <pc:docMk/>
            <pc:sldMk cId="3303583536" sldId="279"/>
            <ac:spMk id="2" creationId="{00000000-0000-0000-0000-000000000000}"/>
          </ac:spMkLst>
        </pc:spChg>
        <pc:spChg chg="mod">
          <ac:chgData name="Katie Wade-Jaimes (kswade)" userId="fed8240a-6338-4ef2-bd1e-7379166d5d39" providerId="ADAL" clId="{254BD87D-69A8-FA4E-B34C-4FD2EB8D2101}" dt="2019-11-02T02:22:01.595" v="744" actId="1076"/>
          <ac:spMkLst>
            <pc:docMk/>
            <pc:sldMk cId="3303583536" sldId="279"/>
            <ac:spMk id="3" creationId="{00000000-0000-0000-0000-000000000000}"/>
          </ac:spMkLst>
        </pc:spChg>
      </pc:sldChg>
      <pc:sldChg chg="addSp modSp modAnim">
        <pc:chgData name="Katie Wade-Jaimes (kswade)" userId="fed8240a-6338-4ef2-bd1e-7379166d5d39" providerId="ADAL" clId="{254BD87D-69A8-FA4E-B34C-4FD2EB8D2101}" dt="2019-11-02T02:21:48.473" v="742" actId="403"/>
        <pc:sldMkLst>
          <pc:docMk/>
          <pc:sldMk cId="3824659865" sldId="280"/>
        </pc:sldMkLst>
        <pc:spChg chg="mod">
          <ac:chgData name="Katie Wade-Jaimes (kswade)" userId="fed8240a-6338-4ef2-bd1e-7379166d5d39" providerId="ADAL" clId="{254BD87D-69A8-FA4E-B34C-4FD2EB8D2101}" dt="2019-11-02T02:20:19.967" v="555" actId="1076"/>
          <ac:spMkLst>
            <pc:docMk/>
            <pc:sldMk cId="3824659865" sldId="280"/>
            <ac:spMk id="2" creationId="{00000000-0000-0000-0000-000000000000}"/>
          </ac:spMkLst>
        </pc:spChg>
        <pc:spChg chg="add mod">
          <ac:chgData name="Katie Wade-Jaimes (kswade)" userId="fed8240a-6338-4ef2-bd1e-7379166d5d39" providerId="ADAL" clId="{254BD87D-69A8-FA4E-B34C-4FD2EB8D2101}" dt="2019-11-02T02:21:48.473" v="742" actId="403"/>
          <ac:spMkLst>
            <pc:docMk/>
            <pc:sldMk cId="3824659865" sldId="280"/>
            <ac:spMk id="3" creationId="{0EFDBB33-DC6D-544E-B866-2FDDFE388608}"/>
          </ac:spMkLst>
        </pc:spChg>
        <pc:picChg chg="mod">
          <ac:chgData name="Katie Wade-Jaimes (kswade)" userId="fed8240a-6338-4ef2-bd1e-7379166d5d39" providerId="ADAL" clId="{254BD87D-69A8-FA4E-B34C-4FD2EB8D2101}" dt="2019-11-02T02:20:17.619" v="554" actId="1076"/>
          <ac:picMkLst>
            <pc:docMk/>
            <pc:sldMk cId="3824659865" sldId="280"/>
            <ac:picMk id="1026" creationId="{00000000-0000-0000-0000-000000000000}"/>
          </ac:picMkLst>
        </pc:picChg>
      </pc:sldChg>
      <pc:sldChg chg="modSp">
        <pc:chgData name="Katie Wade-Jaimes (kswade)" userId="fed8240a-6338-4ef2-bd1e-7379166d5d39" providerId="ADAL" clId="{254BD87D-69A8-FA4E-B34C-4FD2EB8D2101}" dt="2019-11-02T02:22:20.846" v="760" actId="1035"/>
        <pc:sldMkLst>
          <pc:docMk/>
          <pc:sldMk cId="3063185038" sldId="282"/>
        </pc:sldMkLst>
        <pc:spChg chg="mod">
          <ac:chgData name="Katie Wade-Jaimes (kswade)" userId="fed8240a-6338-4ef2-bd1e-7379166d5d39" providerId="ADAL" clId="{254BD87D-69A8-FA4E-B34C-4FD2EB8D2101}" dt="2019-11-02T02:22:20.846" v="760" actId="1035"/>
          <ac:spMkLst>
            <pc:docMk/>
            <pc:sldMk cId="3063185038" sldId="282"/>
            <ac:spMk id="2" creationId="{00000000-0000-0000-0000-000000000000}"/>
          </ac:spMkLst>
        </pc:spChg>
        <pc:spChg chg="mod">
          <ac:chgData name="Katie Wade-Jaimes (kswade)" userId="fed8240a-6338-4ef2-bd1e-7379166d5d39" providerId="ADAL" clId="{254BD87D-69A8-FA4E-B34C-4FD2EB8D2101}" dt="2019-11-02T02:22:20.846" v="760" actId="1035"/>
          <ac:spMkLst>
            <pc:docMk/>
            <pc:sldMk cId="3063185038" sldId="282"/>
            <ac:spMk id="4" creationId="{00000000-0000-0000-0000-000000000000}"/>
          </ac:spMkLst>
        </pc:spChg>
        <pc:spChg chg="mod">
          <ac:chgData name="Katie Wade-Jaimes (kswade)" userId="fed8240a-6338-4ef2-bd1e-7379166d5d39" providerId="ADAL" clId="{254BD87D-69A8-FA4E-B34C-4FD2EB8D2101}" dt="2019-11-02T02:22:20.846" v="760" actId="1035"/>
          <ac:spMkLst>
            <pc:docMk/>
            <pc:sldMk cId="3063185038" sldId="282"/>
            <ac:spMk id="5" creationId="{00000000-0000-0000-0000-000000000000}"/>
          </ac:spMkLst>
        </pc:spChg>
        <pc:spChg chg="mod">
          <ac:chgData name="Katie Wade-Jaimes (kswade)" userId="fed8240a-6338-4ef2-bd1e-7379166d5d39" providerId="ADAL" clId="{254BD87D-69A8-FA4E-B34C-4FD2EB8D2101}" dt="2019-11-02T02:22:20.846" v="760" actId="1035"/>
          <ac:spMkLst>
            <pc:docMk/>
            <pc:sldMk cId="3063185038" sldId="282"/>
            <ac:spMk id="8" creationId="{00000000-0000-0000-0000-000000000000}"/>
          </ac:spMkLst>
        </pc:spChg>
        <pc:spChg chg="mod">
          <ac:chgData name="Katie Wade-Jaimes (kswade)" userId="fed8240a-6338-4ef2-bd1e-7379166d5d39" providerId="ADAL" clId="{254BD87D-69A8-FA4E-B34C-4FD2EB8D2101}" dt="2019-11-02T02:22:20.846" v="760" actId="1035"/>
          <ac:spMkLst>
            <pc:docMk/>
            <pc:sldMk cId="3063185038" sldId="282"/>
            <ac:spMk id="9" creationId="{00000000-0000-0000-0000-000000000000}"/>
          </ac:spMkLst>
        </pc:spChg>
        <pc:spChg chg="mod">
          <ac:chgData name="Katie Wade-Jaimes (kswade)" userId="fed8240a-6338-4ef2-bd1e-7379166d5d39" providerId="ADAL" clId="{254BD87D-69A8-FA4E-B34C-4FD2EB8D2101}" dt="2019-11-02T02:22:20.846" v="760" actId="1035"/>
          <ac:spMkLst>
            <pc:docMk/>
            <pc:sldMk cId="3063185038" sldId="282"/>
            <ac:spMk id="14" creationId="{00000000-0000-0000-0000-000000000000}"/>
          </ac:spMkLst>
        </pc:spChg>
        <pc:spChg chg="mod">
          <ac:chgData name="Katie Wade-Jaimes (kswade)" userId="fed8240a-6338-4ef2-bd1e-7379166d5d39" providerId="ADAL" clId="{254BD87D-69A8-FA4E-B34C-4FD2EB8D2101}" dt="2019-11-02T02:22:20.846" v="760" actId="1035"/>
          <ac:spMkLst>
            <pc:docMk/>
            <pc:sldMk cId="3063185038" sldId="282"/>
            <ac:spMk id="15" creationId="{00000000-0000-0000-0000-000000000000}"/>
          </ac:spMkLst>
        </pc:spChg>
        <pc:spChg chg="mod">
          <ac:chgData name="Katie Wade-Jaimes (kswade)" userId="fed8240a-6338-4ef2-bd1e-7379166d5d39" providerId="ADAL" clId="{254BD87D-69A8-FA4E-B34C-4FD2EB8D2101}" dt="2019-11-02T02:22:20.846" v="760" actId="1035"/>
          <ac:spMkLst>
            <pc:docMk/>
            <pc:sldMk cId="3063185038" sldId="282"/>
            <ac:spMk id="16" creationId="{00000000-0000-0000-0000-000000000000}"/>
          </ac:spMkLst>
        </pc:spChg>
        <pc:spChg chg="mod">
          <ac:chgData name="Katie Wade-Jaimes (kswade)" userId="fed8240a-6338-4ef2-bd1e-7379166d5d39" providerId="ADAL" clId="{254BD87D-69A8-FA4E-B34C-4FD2EB8D2101}" dt="2019-11-02T02:22:20.846" v="760" actId="1035"/>
          <ac:spMkLst>
            <pc:docMk/>
            <pc:sldMk cId="3063185038" sldId="282"/>
            <ac:spMk id="17" creationId="{00000000-0000-0000-0000-000000000000}"/>
          </ac:spMkLst>
        </pc:spChg>
        <pc:cxnChg chg="mod">
          <ac:chgData name="Katie Wade-Jaimes (kswade)" userId="fed8240a-6338-4ef2-bd1e-7379166d5d39" providerId="ADAL" clId="{254BD87D-69A8-FA4E-B34C-4FD2EB8D2101}" dt="2019-11-02T02:22:20.846" v="760" actId="1035"/>
          <ac:cxnSpMkLst>
            <pc:docMk/>
            <pc:sldMk cId="3063185038" sldId="282"/>
            <ac:cxnSpMk id="6" creationId="{00000000-0000-0000-0000-000000000000}"/>
          </ac:cxnSpMkLst>
        </pc:cxnChg>
        <pc:cxnChg chg="mod">
          <ac:chgData name="Katie Wade-Jaimes (kswade)" userId="fed8240a-6338-4ef2-bd1e-7379166d5d39" providerId="ADAL" clId="{254BD87D-69A8-FA4E-B34C-4FD2EB8D2101}" dt="2019-11-02T02:22:20.846" v="760" actId="1035"/>
          <ac:cxnSpMkLst>
            <pc:docMk/>
            <pc:sldMk cId="3063185038" sldId="282"/>
            <ac:cxnSpMk id="10" creationId="{00000000-0000-0000-0000-000000000000}"/>
          </ac:cxnSpMkLst>
        </pc:cxnChg>
        <pc:cxnChg chg="mod">
          <ac:chgData name="Katie Wade-Jaimes (kswade)" userId="fed8240a-6338-4ef2-bd1e-7379166d5d39" providerId="ADAL" clId="{254BD87D-69A8-FA4E-B34C-4FD2EB8D2101}" dt="2019-11-02T02:22:20.846" v="760" actId="1035"/>
          <ac:cxnSpMkLst>
            <pc:docMk/>
            <pc:sldMk cId="3063185038" sldId="282"/>
            <ac:cxnSpMk id="12" creationId="{00000000-0000-0000-0000-000000000000}"/>
          </ac:cxnSpMkLst>
        </pc:cxnChg>
      </pc:sldChg>
      <pc:sldChg chg="modSp modAnim">
        <pc:chgData name="Katie Wade-Jaimes (kswade)" userId="fed8240a-6338-4ef2-bd1e-7379166d5d39" providerId="ADAL" clId="{254BD87D-69A8-FA4E-B34C-4FD2EB8D2101}" dt="2019-11-02T02:14:21.935" v="317"/>
        <pc:sldMkLst>
          <pc:docMk/>
          <pc:sldMk cId="3950124441" sldId="311"/>
        </pc:sldMkLst>
        <pc:spChg chg="mod">
          <ac:chgData name="Katie Wade-Jaimes (kswade)" userId="fed8240a-6338-4ef2-bd1e-7379166d5d39" providerId="ADAL" clId="{254BD87D-69A8-FA4E-B34C-4FD2EB8D2101}" dt="2019-11-02T02:14:04.639" v="315" actId="20577"/>
          <ac:spMkLst>
            <pc:docMk/>
            <pc:sldMk cId="3950124441" sldId="311"/>
            <ac:spMk id="2" creationId="{05275C2A-69AD-E245-A2E4-809EA6B67E7C}"/>
          </ac:spMkLst>
        </pc:spChg>
      </pc:sldChg>
      <pc:sldChg chg="modSp modAnim">
        <pc:chgData name="Katie Wade-Jaimes (kswade)" userId="fed8240a-6338-4ef2-bd1e-7379166d5d39" providerId="ADAL" clId="{254BD87D-69A8-FA4E-B34C-4FD2EB8D2101}" dt="2019-11-02T02:13:52.474" v="305" actId="20577"/>
        <pc:sldMkLst>
          <pc:docMk/>
          <pc:sldMk cId="1786832845" sldId="333"/>
        </pc:sldMkLst>
        <pc:spChg chg="mod">
          <ac:chgData name="Katie Wade-Jaimes (kswade)" userId="fed8240a-6338-4ef2-bd1e-7379166d5d39" providerId="ADAL" clId="{254BD87D-69A8-FA4E-B34C-4FD2EB8D2101}" dt="2019-11-02T02:13:52.474" v="305" actId="20577"/>
          <ac:spMkLst>
            <pc:docMk/>
            <pc:sldMk cId="1786832845" sldId="333"/>
            <ac:spMk id="3" creationId="{079246C4-66B3-1440-A485-26B491FF697E}"/>
          </ac:spMkLst>
        </pc:spChg>
      </pc:sldChg>
      <pc:sldChg chg="modAnim">
        <pc:chgData name="Katie Wade-Jaimes (kswade)" userId="fed8240a-6338-4ef2-bd1e-7379166d5d39" providerId="ADAL" clId="{254BD87D-69A8-FA4E-B34C-4FD2EB8D2101}" dt="2019-11-02T02:11:49.865" v="0"/>
        <pc:sldMkLst>
          <pc:docMk/>
          <pc:sldMk cId="2915047918" sldId="335"/>
        </pc:sldMkLst>
      </pc:sldChg>
      <pc:sldChg chg="modSp add">
        <pc:chgData name="Katie Wade-Jaimes (kswade)" userId="fed8240a-6338-4ef2-bd1e-7379166d5d39" providerId="ADAL" clId="{254BD87D-69A8-FA4E-B34C-4FD2EB8D2101}" dt="2019-11-02T02:16:53.465" v="433" actId="20577"/>
        <pc:sldMkLst>
          <pc:docMk/>
          <pc:sldMk cId="2630177178" sldId="336"/>
        </pc:sldMkLst>
        <pc:spChg chg="mod">
          <ac:chgData name="Katie Wade-Jaimes (kswade)" userId="fed8240a-6338-4ef2-bd1e-7379166d5d39" providerId="ADAL" clId="{254BD87D-69A8-FA4E-B34C-4FD2EB8D2101}" dt="2019-11-02T02:14:37.956" v="332" actId="20577"/>
          <ac:spMkLst>
            <pc:docMk/>
            <pc:sldMk cId="2630177178" sldId="336"/>
            <ac:spMk id="2" creationId="{FDC7BC00-A085-3F4C-B0C6-9390020B580C}"/>
          </ac:spMkLst>
        </pc:spChg>
        <pc:spChg chg="mod">
          <ac:chgData name="Katie Wade-Jaimes (kswade)" userId="fed8240a-6338-4ef2-bd1e-7379166d5d39" providerId="ADAL" clId="{254BD87D-69A8-FA4E-B34C-4FD2EB8D2101}" dt="2019-11-02T02:16:53.465" v="433" actId="20577"/>
          <ac:spMkLst>
            <pc:docMk/>
            <pc:sldMk cId="2630177178" sldId="336"/>
            <ac:spMk id="3" creationId="{F37FA61F-048D-1E43-835D-365067C50654}"/>
          </ac:spMkLst>
        </pc:spChg>
      </pc:sldChg>
      <pc:sldChg chg="modSp add">
        <pc:chgData name="Katie Wade-Jaimes (kswade)" userId="fed8240a-6338-4ef2-bd1e-7379166d5d39" providerId="ADAL" clId="{254BD87D-69A8-FA4E-B34C-4FD2EB8D2101}" dt="2019-11-02T02:18:29.380" v="552" actId="20577"/>
        <pc:sldMkLst>
          <pc:docMk/>
          <pc:sldMk cId="1861374259" sldId="337"/>
        </pc:sldMkLst>
        <pc:spChg chg="mod">
          <ac:chgData name="Katie Wade-Jaimes (kswade)" userId="fed8240a-6338-4ef2-bd1e-7379166d5d39" providerId="ADAL" clId="{254BD87D-69A8-FA4E-B34C-4FD2EB8D2101}" dt="2019-11-02T02:16:59.852" v="449" actId="20577"/>
          <ac:spMkLst>
            <pc:docMk/>
            <pc:sldMk cId="1861374259" sldId="337"/>
            <ac:spMk id="2" creationId="{BB58A99A-77F3-4848-A0E4-C03072F1030E}"/>
          </ac:spMkLst>
        </pc:spChg>
        <pc:spChg chg="mod">
          <ac:chgData name="Katie Wade-Jaimes (kswade)" userId="fed8240a-6338-4ef2-bd1e-7379166d5d39" providerId="ADAL" clId="{254BD87D-69A8-FA4E-B34C-4FD2EB8D2101}" dt="2019-11-02T02:18:29.380" v="552" actId="20577"/>
          <ac:spMkLst>
            <pc:docMk/>
            <pc:sldMk cId="1861374259" sldId="337"/>
            <ac:spMk id="3" creationId="{FE985B9E-FB6D-B24D-B2E0-3F654B54090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BF130E-D160-44E8-9F44-3ADD69DC994F}" type="datetimeFigureOut">
              <a:rPr lang="en-US" smtClean="0"/>
              <a:t>11/1/19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1AC061-9293-4EAD-991A-592750359E8A}" type="slidenum">
              <a:rPr lang="en-US" smtClean="0"/>
              <a:t>‹#›</a:t>
            </a:fld>
            <a:endParaRPr lang="en-US"/>
          </a:p>
        </p:txBody>
      </p:sp>
    </p:spTree>
    <p:extLst>
      <p:ext uri="{BB962C8B-B14F-4D97-AF65-F5344CB8AC3E}">
        <p14:creationId xmlns:p14="http://schemas.microsoft.com/office/powerpoint/2010/main" val="2324129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https://www.mentimeter.com/app</a:t>
            </a:r>
          </a:p>
        </p:txBody>
      </p:sp>
      <p:sp>
        <p:nvSpPr>
          <p:cNvPr id="4" name="Slide Number Placeholder 3"/>
          <p:cNvSpPr>
            <a:spLocks noGrp="1"/>
          </p:cNvSpPr>
          <p:nvPr>
            <p:ph type="sldNum" sz="quarter" idx="10"/>
          </p:nvPr>
        </p:nvSpPr>
        <p:spPr/>
        <p:txBody>
          <a:bodyPr/>
          <a:lstStyle/>
          <a:p>
            <a:fld id="{8E1AC061-9293-4EAD-991A-592750359E8A}" type="slidenum">
              <a:rPr lang="en-US" smtClean="0"/>
              <a:t>1</a:t>
            </a:fld>
            <a:endParaRPr lang="en-US"/>
          </a:p>
        </p:txBody>
      </p:sp>
    </p:spTree>
    <p:extLst>
      <p:ext uri="{BB962C8B-B14F-4D97-AF65-F5344CB8AC3E}">
        <p14:creationId xmlns:p14="http://schemas.microsoft.com/office/powerpoint/2010/main" val="3963268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61D597A-25F9-45C3-9EEE-6E15B5288671}" type="datetimeFigureOut">
              <a:rPr lang="en-US" smtClean="0"/>
              <a:t>11/1/19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EDCF4-84D2-4FCC-8805-972FF7B0C406}" type="slidenum">
              <a:rPr lang="en-US" smtClean="0"/>
              <a:t>‹#›</a:t>
            </a:fld>
            <a:endParaRPr lang="en-US"/>
          </a:p>
        </p:txBody>
      </p:sp>
    </p:spTree>
    <p:extLst>
      <p:ext uri="{BB962C8B-B14F-4D97-AF65-F5344CB8AC3E}">
        <p14:creationId xmlns:p14="http://schemas.microsoft.com/office/powerpoint/2010/main" val="222792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1D597A-25F9-45C3-9EEE-6E15B5288671}" type="datetimeFigureOut">
              <a:rPr lang="en-US" smtClean="0"/>
              <a:t>11/1/19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EDCF4-84D2-4FCC-8805-972FF7B0C406}" type="slidenum">
              <a:rPr lang="en-US" smtClean="0"/>
              <a:t>‹#›</a:t>
            </a:fld>
            <a:endParaRPr lang="en-US"/>
          </a:p>
        </p:txBody>
      </p:sp>
    </p:spTree>
    <p:extLst>
      <p:ext uri="{BB962C8B-B14F-4D97-AF65-F5344CB8AC3E}">
        <p14:creationId xmlns:p14="http://schemas.microsoft.com/office/powerpoint/2010/main" val="2036627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1D597A-25F9-45C3-9EEE-6E15B5288671}" type="datetimeFigureOut">
              <a:rPr lang="en-US" smtClean="0"/>
              <a:t>11/1/19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EDCF4-84D2-4FCC-8805-972FF7B0C406}" type="slidenum">
              <a:rPr lang="en-US" smtClean="0"/>
              <a:t>‹#›</a:t>
            </a:fld>
            <a:endParaRPr lang="en-US"/>
          </a:p>
        </p:txBody>
      </p:sp>
    </p:spTree>
    <p:extLst>
      <p:ext uri="{BB962C8B-B14F-4D97-AF65-F5344CB8AC3E}">
        <p14:creationId xmlns:p14="http://schemas.microsoft.com/office/powerpoint/2010/main" val="4168286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UofM Powerpoint Theme4.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9494" b="5513"/>
          <a:stretch/>
        </p:blipFill>
        <p:spPr>
          <a:xfrm>
            <a:off x="0" y="336"/>
            <a:ext cx="12192000" cy="6857330"/>
          </a:xfrm>
          <a:prstGeom prst="rect">
            <a:avLst/>
          </a:prstGeom>
        </p:spPr>
      </p:pic>
      <p:sp>
        <p:nvSpPr>
          <p:cNvPr id="2" name="Title 1"/>
          <p:cNvSpPr>
            <a:spLocks noGrp="1"/>
          </p:cNvSpPr>
          <p:nvPr>
            <p:ph type="title"/>
          </p:nvPr>
        </p:nvSpPr>
        <p:spPr/>
        <p:txBody>
          <a:bodyPr>
            <a:normAutofit/>
          </a:bodyPr>
          <a:lstStyle>
            <a:lvl1pPr algn="ctr">
              <a:defRPr sz="5250" b="1">
                <a:solidFill>
                  <a:schemeClr val="bg1"/>
                </a:solidFill>
                <a:latin typeface="Bitte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61D597A-25F9-45C3-9EEE-6E15B5288671}" type="datetimeFigureOut">
              <a:rPr lang="en-US" smtClean="0"/>
              <a:t>11/1/19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EDCF4-84D2-4FCC-8805-972FF7B0C406}" type="slidenum">
              <a:rPr lang="en-US" smtClean="0"/>
              <a:t>‹#›</a:t>
            </a:fld>
            <a:endParaRPr lang="en-US"/>
          </a:p>
        </p:txBody>
      </p:sp>
    </p:spTree>
    <p:extLst>
      <p:ext uri="{BB962C8B-B14F-4D97-AF65-F5344CB8AC3E}">
        <p14:creationId xmlns:p14="http://schemas.microsoft.com/office/powerpoint/2010/main" val="1278172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61D597A-25F9-45C3-9EEE-6E15B5288671}" type="datetimeFigureOut">
              <a:rPr lang="en-US" smtClean="0"/>
              <a:t>11/1/19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EDCF4-84D2-4FCC-8805-972FF7B0C406}" type="slidenum">
              <a:rPr lang="en-US" smtClean="0"/>
              <a:t>‹#›</a:t>
            </a:fld>
            <a:endParaRPr lang="en-US"/>
          </a:p>
        </p:txBody>
      </p:sp>
    </p:spTree>
    <p:extLst>
      <p:ext uri="{BB962C8B-B14F-4D97-AF65-F5344CB8AC3E}">
        <p14:creationId xmlns:p14="http://schemas.microsoft.com/office/powerpoint/2010/main" val="630041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1D597A-25F9-45C3-9EEE-6E15B5288671}" type="datetimeFigureOut">
              <a:rPr lang="en-US" smtClean="0"/>
              <a:t>11/1/19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EDCF4-84D2-4FCC-8805-972FF7B0C406}" type="slidenum">
              <a:rPr lang="en-US" smtClean="0"/>
              <a:t>‹#›</a:t>
            </a:fld>
            <a:endParaRPr lang="en-US"/>
          </a:p>
        </p:txBody>
      </p:sp>
    </p:spTree>
    <p:extLst>
      <p:ext uri="{BB962C8B-B14F-4D97-AF65-F5344CB8AC3E}">
        <p14:creationId xmlns:p14="http://schemas.microsoft.com/office/powerpoint/2010/main" val="3840867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1D597A-25F9-45C3-9EEE-6E15B5288671}" type="datetimeFigureOut">
              <a:rPr lang="en-US" smtClean="0"/>
              <a:t>11/1/19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1EDCF4-84D2-4FCC-8805-972FF7B0C406}" type="slidenum">
              <a:rPr lang="en-US" smtClean="0"/>
              <a:t>‹#›</a:t>
            </a:fld>
            <a:endParaRPr lang="en-US"/>
          </a:p>
        </p:txBody>
      </p:sp>
    </p:spTree>
    <p:extLst>
      <p:ext uri="{BB962C8B-B14F-4D97-AF65-F5344CB8AC3E}">
        <p14:creationId xmlns:p14="http://schemas.microsoft.com/office/powerpoint/2010/main" val="2112096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1D597A-25F9-45C3-9EEE-6E15B5288671}" type="datetimeFigureOut">
              <a:rPr lang="en-US" smtClean="0"/>
              <a:t>11/1/19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1EDCF4-84D2-4FCC-8805-972FF7B0C406}" type="slidenum">
              <a:rPr lang="en-US" smtClean="0"/>
              <a:t>‹#›</a:t>
            </a:fld>
            <a:endParaRPr lang="en-US"/>
          </a:p>
        </p:txBody>
      </p:sp>
    </p:spTree>
    <p:extLst>
      <p:ext uri="{BB962C8B-B14F-4D97-AF65-F5344CB8AC3E}">
        <p14:creationId xmlns:p14="http://schemas.microsoft.com/office/powerpoint/2010/main" val="3845758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1D597A-25F9-45C3-9EEE-6E15B5288671}" type="datetimeFigureOut">
              <a:rPr lang="en-US" smtClean="0"/>
              <a:t>11/1/19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1EDCF4-84D2-4FCC-8805-972FF7B0C406}" type="slidenum">
              <a:rPr lang="en-US" smtClean="0"/>
              <a:t>‹#›</a:t>
            </a:fld>
            <a:endParaRPr lang="en-US"/>
          </a:p>
        </p:txBody>
      </p:sp>
    </p:spTree>
    <p:extLst>
      <p:ext uri="{BB962C8B-B14F-4D97-AF65-F5344CB8AC3E}">
        <p14:creationId xmlns:p14="http://schemas.microsoft.com/office/powerpoint/2010/main" val="1492200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1D597A-25F9-45C3-9EEE-6E15B5288671}" type="datetimeFigureOut">
              <a:rPr lang="en-US" smtClean="0"/>
              <a:t>11/1/19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EDCF4-84D2-4FCC-8805-972FF7B0C406}" type="slidenum">
              <a:rPr lang="en-US" smtClean="0"/>
              <a:t>‹#›</a:t>
            </a:fld>
            <a:endParaRPr lang="en-US"/>
          </a:p>
        </p:txBody>
      </p:sp>
    </p:spTree>
    <p:extLst>
      <p:ext uri="{BB962C8B-B14F-4D97-AF65-F5344CB8AC3E}">
        <p14:creationId xmlns:p14="http://schemas.microsoft.com/office/powerpoint/2010/main" val="816076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1D597A-25F9-45C3-9EEE-6E15B5288671}" type="datetimeFigureOut">
              <a:rPr lang="en-US" smtClean="0"/>
              <a:t>11/1/19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EDCF4-84D2-4FCC-8805-972FF7B0C406}" type="slidenum">
              <a:rPr lang="en-US" smtClean="0"/>
              <a:t>‹#›</a:t>
            </a:fld>
            <a:endParaRPr lang="en-US"/>
          </a:p>
        </p:txBody>
      </p:sp>
    </p:spTree>
    <p:extLst>
      <p:ext uri="{BB962C8B-B14F-4D97-AF65-F5344CB8AC3E}">
        <p14:creationId xmlns:p14="http://schemas.microsoft.com/office/powerpoint/2010/main" val="1081374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D597A-25F9-45C3-9EEE-6E15B5288671}" type="datetimeFigureOut">
              <a:rPr lang="en-US" smtClean="0"/>
              <a:t>11/1/19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1EDCF4-84D2-4FCC-8805-972FF7B0C406}" type="slidenum">
              <a:rPr lang="en-US" smtClean="0"/>
              <a:t>‹#›</a:t>
            </a:fld>
            <a:endParaRPr lang="en-US"/>
          </a:p>
        </p:txBody>
      </p:sp>
    </p:spTree>
    <p:extLst>
      <p:ext uri="{BB962C8B-B14F-4D97-AF65-F5344CB8AC3E}">
        <p14:creationId xmlns:p14="http://schemas.microsoft.com/office/powerpoint/2010/main" val="301904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nap.edu/read/13165/chapter/7#fnfc39" TargetMode="External"/><Relationship Id="rId3" Type="http://schemas.openxmlformats.org/officeDocument/2006/relationships/hyperlink" Target="https://www.nap.edu/read/13165/chapter/7#fnfc35" TargetMode="External"/><Relationship Id="rId7" Type="http://schemas.openxmlformats.org/officeDocument/2006/relationships/hyperlink" Target="https://www.nap.edu/read/13165/chapter/7#fnfc38" TargetMode="External"/><Relationship Id="rId2" Type="http://schemas.openxmlformats.org/officeDocument/2006/relationships/hyperlink" Target="https://www.nap.edu/read/13165/chapter/7#fnfc34" TargetMode="External"/><Relationship Id="rId1" Type="http://schemas.openxmlformats.org/officeDocument/2006/relationships/slideLayout" Target="../slideLayouts/slideLayout2.xml"/><Relationship Id="rId6" Type="http://schemas.openxmlformats.org/officeDocument/2006/relationships/hyperlink" Target="https://www.nap.edu/read/13165/chapter/7#fnfc37" TargetMode="External"/><Relationship Id="rId5" Type="http://schemas.openxmlformats.org/officeDocument/2006/relationships/hyperlink" Target="https://www.nap.edu/read/13165/chapter/7#fnfc36" TargetMode="External"/><Relationship Id="rId4" Type="http://schemas.openxmlformats.org/officeDocument/2006/relationships/hyperlink" Target="https://www.nap.edu/read/13165/chapter/7#sta2"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ofM Powerpoint Theme4.jpg"/>
          <p:cNvPicPr>
            <a:picLocks noChangeAspect="1"/>
          </p:cNvPicPr>
          <p:nvPr/>
        </p:nvPicPr>
        <p:blipFill rotWithShape="1">
          <a:blip r:embed="rId3" cstate="print">
            <a:extLst>
              <a:ext uri="{28A0092B-C50C-407E-A947-70E740481C1C}">
                <a14:useLocalDpi xmlns:a14="http://schemas.microsoft.com/office/drawing/2010/main" val="0"/>
              </a:ext>
            </a:extLst>
          </a:blip>
          <a:srcRect t="19494" b="5513"/>
          <a:stretch/>
        </p:blipFill>
        <p:spPr>
          <a:xfrm>
            <a:off x="0" y="336"/>
            <a:ext cx="12192000" cy="6857330"/>
          </a:xfrm>
          <a:prstGeom prst="rect">
            <a:avLst/>
          </a:prstGeom>
        </p:spPr>
      </p:pic>
      <p:sp>
        <p:nvSpPr>
          <p:cNvPr id="3" name="Title 1"/>
          <p:cNvSpPr txBox="1">
            <a:spLocks/>
          </p:cNvSpPr>
          <p:nvPr/>
        </p:nvSpPr>
        <p:spPr>
          <a:xfrm>
            <a:off x="609600" y="549159"/>
            <a:ext cx="10972800" cy="1524000"/>
          </a:xfrm>
          <a:prstGeom prst="rect">
            <a:avLst/>
          </a:prstGeom>
        </p:spPr>
        <p:txBody>
          <a:bodyPr/>
          <a:lstStyle>
            <a:lvl1pPr algn="ctr" defTabSz="725759" rtl="0" eaLnBrk="1" latinLnBrk="0" hangingPunct="1">
              <a:spcBef>
                <a:spcPct val="0"/>
              </a:spcBef>
              <a:buNone/>
              <a:defRPr sz="7000" kern="1200">
                <a:solidFill>
                  <a:schemeClr val="tx1"/>
                </a:solidFill>
                <a:latin typeface="+mj-lt"/>
                <a:ea typeface="+mj-ea"/>
                <a:cs typeface="+mj-cs"/>
              </a:defRPr>
            </a:lvl1pPr>
          </a:lstStyle>
          <a:p>
            <a:r>
              <a:rPr lang="en-US" sz="5249" b="1" dirty="0">
                <a:solidFill>
                  <a:schemeClr val="bg1"/>
                </a:solidFill>
                <a:latin typeface="Bitter"/>
              </a:rPr>
              <a:t>Do-Now</a:t>
            </a:r>
            <a:endParaRPr lang="en-US" sz="5249" dirty="0">
              <a:solidFill>
                <a:schemeClr val="bg1"/>
              </a:solidFill>
            </a:endParaRPr>
          </a:p>
        </p:txBody>
      </p:sp>
      <p:sp>
        <p:nvSpPr>
          <p:cNvPr id="5" name="Content Placeholder 4"/>
          <p:cNvSpPr>
            <a:spLocks noGrp="1"/>
          </p:cNvSpPr>
          <p:nvPr>
            <p:ph idx="1"/>
          </p:nvPr>
        </p:nvSpPr>
        <p:spPr>
          <a:xfrm>
            <a:off x="838200" y="1825624"/>
            <a:ext cx="10515600" cy="5032041"/>
          </a:xfrm>
        </p:spPr>
        <p:txBody>
          <a:bodyPr vert="horz" lIns="91440" tIns="45720" rIns="91440" bIns="45720" rtlCol="0" anchor="t">
            <a:normAutofit/>
          </a:bodyPr>
          <a:lstStyle/>
          <a:p>
            <a:pPr marL="342900" marR="0" lvl="0" indent="-342900">
              <a:spcBef>
                <a:spcPts val="0"/>
              </a:spcBef>
              <a:spcAft>
                <a:spcPts val="600"/>
              </a:spcAft>
              <a:buFont typeface="Symbol" pitchFamily="2" charset="2"/>
              <a:buChar char=""/>
            </a:pPr>
            <a:r>
              <a:rPr lang="en-US" sz="4400" dirty="0">
                <a:latin typeface="Calibri" panose="020F0502020204030204" pitchFamily="34" charset="0"/>
                <a:ea typeface="Times New Roman" panose="02020603050405020304" pitchFamily="18" charset="0"/>
              </a:rPr>
              <a:t>Complete the sentence: Literacy in science is important because…</a:t>
            </a:r>
            <a:endParaRPr lang="en-US" sz="4400" dirty="0"/>
          </a:p>
          <a:p>
            <a:r>
              <a:rPr lang="en-US" sz="4400" dirty="0"/>
              <a:t>Go to </a:t>
            </a:r>
            <a:r>
              <a:rPr lang="en-US" sz="4400" b="1" dirty="0"/>
              <a:t>menti.com</a:t>
            </a:r>
          </a:p>
          <a:p>
            <a:r>
              <a:rPr lang="en-US" sz="4400" dirty="0"/>
              <a:t>Enter code </a:t>
            </a:r>
            <a:r>
              <a:rPr lang="en-US" sz="4400" i="1" dirty="0"/>
              <a:t>41 83 82</a:t>
            </a:r>
            <a:endParaRPr lang="en-US" sz="4400" b="1" dirty="0">
              <a:cs typeface="Calibri"/>
            </a:endParaRPr>
          </a:p>
        </p:txBody>
      </p:sp>
    </p:spTree>
    <p:extLst>
      <p:ext uri="{BB962C8B-B14F-4D97-AF65-F5344CB8AC3E}">
        <p14:creationId xmlns:p14="http://schemas.microsoft.com/office/powerpoint/2010/main" val="208219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C3EC4-7D4E-0540-95C7-C74F68299B30}"/>
              </a:ext>
            </a:extLst>
          </p:cNvPr>
          <p:cNvSpPr>
            <a:spLocks noGrp="1"/>
          </p:cNvSpPr>
          <p:nvPr>
            <p:ph type="title"/>
          </p:nvPr>
        </p:nvSpPr>
        <p:spPr/>
        <p:txBody>
          <a:bodyPr/>
          <a:lstStyle/>
          <a:p>
            <a:r>
              <a:rPr lang="en-US" dirty="0"/>
              <a:t>From the TN Science Standards</a:t>
            </a:r>
          </a:p>
        </p:txBody>
      </p:sp>
      <p:sp>
        <p:nvSpPr>
          <p:cNvPr id="3" name="Content Placeholder 2">
            <a:extLst>
              <a:ext uri="{FF2B5EF4-FFF2-40B4-BE49-F238E27FC236}">
                <a16:creationId xmlns:a16="http://schemas.microsoft.com/office/drawing/2014/main" id="{E57D95ED-D99F-A14C-A6D6-235BDB06569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D5CAD59-1C1A-FB44-AE86-BBFE156435BA}"/>
              </a:ext>
            </a:extLst>
          </p:cNvPr>
          <p:cNvPicPr>
            <a:picLocks noChangeAspect="1"/>
          </p:cNvPicPr>
          <p:nvPr/>
        </p:nvPicPr>
        <p:blipFill>
          <a:blip r:embed="rId2"/>
          <a:stretch>
            <a:fillRect/>
          </a:stretch>
        </p:blipFill>
        <p:spPr>
          <a:xfrm>
            <a:off x="901294" y="1371599"/>
            <a:ext cx="10452506" cy="5308169"/>
          </a:xfrm>
          <a:prstGeom prst="rect">
            <a:avLst/>
          </a:prstGeom>
        </p:spPr>
      </p:pic>
    </p:spTree>
    <p:extLst>
      <p:ext uri="{BB962C8B-B14F-4D97-AF65-F5344CB8AC3E}">
        <p14:creationId xmlns:p14="http://schemas.microsoft.com/office/powerpoint/2010/main" val="628125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B178C-D2E6-5E4F-B364-1989F1134D8B}"/>
              </a:ext>
            </a:extLst>
          </p:cNvPr>
          <p:cNvSpPr>
            <a:spLocks noGrp="1"/>
          </p:cNvSpPr>
          <p:nvPr>
            <p:ph type="title"/>
          </p:nvPr>
        </p:nvSpPr>
        <p:spPr/>
        <p:txBody>
          <a:bodyPr/>
          <a:lstStyle/>
          <a:p>
            <a:r>
              <a:rPr lang="en-US" dirty="0"/>
              <a:t>Students should…</a:t>
            </a:r>
          </a:p>
        </p:txBody>
      </p:sp>
      <p:sp>
        <p:nvSpPr>
          <p:cNvPr id="3" name="Content Placeholder 2">
            <a:extLst>
              <a:ext uri="{FF2B5EF4-FFF2-40B4-BE49-F238E27FC236}">
                <a16:creationId xmlns:a16="http://schemas.microsoft.com/office/drawing/2014/main" id="{434DE888-405F-8743-B0F3-3C960713902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C1ABFA8-4A8F-634A-8E8D-E288D6203BF3}"/>
              </a:ext>
            </a:extLst>
          </p:cNvPr>
          <p:cNvPicPr>
            <a:picLocks noChangeAspect="1"/>
          </p:cNvPicPr>
          <p:nvPr/>
        </p:nvPicPr>
        <p:blipFill>
          <a:blip r:embed="rId2"/>
          <a:stretch>
            <a:fillRect/>
          </a:stretch>
        </p:blipFill>
        <p:spPr>
          <a:xfrm>
            <a:off x="1348696" y="1825625"/>
            <a:ext cx="9494608" cy="3287183"/>
          </a:xfrm>
          <a:prstGeom prst="rect">
            <a:avLst/>
          </a:prstGeom>
        </p:spPr>
      </p:pic>
    </p:spTree>
    <p:extLst>
      <p:ext uri="{BB962C8B-B14F-4D97-AF65-F5344CB8AC3E}">
        <p14:creationId xmlns:p14="http://schemas.microsoft.com/office/powerpoint/2010/main" val="3608515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0CB34-CEF8-444B-B7F6-86C784BE0827}"/>
              </a:ext>
            </a:extLst>
          </p:cNvPr>
          <p:cNvSpPr>
            <a:spLocks noGrp="1"/>
          </p:cNvSpPr>
          <p:nvPr>
            <p:ph type="title"/>
          </p:nvPr>
        </p:nvSpPr>
        <p:spPr/>
        <p:txBody>
          <a:bodyPr/>
          <a:lstStyle/>
          <a:p>
            <a:r>
              <a:rPr lang="en-US" dirty="0"/>
              <a:t>Teachers should…</a:t>
            </a:r>
          </a:p>
        </p:txBody>
      </p:sp>
      <p:sp>
        <p:nvSpPr>
          <p:cNvPr id="3" name="Content Placeholder 2">
            <a:extLst>
              <a:ext uri="{FF2B5EF4-FFF2-40B4-BE49-F238E27FC236}">
                <a16:creationId xmlns:a16="http://schemas.microsoft.com/office/drawing/2014/main" id="{9A044A8E-5DBF-2C41-9479-ECEBAE67ECA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0B933AC-80B0-1242-8836-68D99B99F6C9}"/>
              </a:ext>
            </a:extLst>
          </p:cNvPr>
          <p:cNvPicPr>
            <a:picLocks noChangeAspect="1"/>
          </p:cNvPicPr>
          <p:nvPr/>
        </p:nvPicPr>
        <p:blipFill>
          <a:blip r:embed="rId2"/>
          <a:stretch>
            <a:fillRect/>
          </a:stretch>
        </p:blipFill>
        <p:spPr>
          <a:xfrm>
            <a:off x="690033" y="2087033"/>
            <a:ext cx="10344334" cy="3382433"/>
          </a:xfrm>
          <a:prstGeom prst="rect">
            <a:avLst/>
          </a:prstGeom>
        </p:spPr>
      </p:pic>
    </p:spTree>
    <p:extLst>
      <p:ext uri="{BB962C8B-B14F-4D97-AF65-F5344CB8AC3E}">
        <p14:creationId xmlns:p14="http://schemas.microsoft.com/office/powerpoint/2010/main" val="2671028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6CDC5-A0B3-A941-A1C9-7B8F73BBDE5D}"/>
              </a:ext>
            </a:extLst>
          </p:cNvPr>
          <p:cNvSpPr>
            <a:spLocks noGrp="1"/>
          </p:cNvSpPr>
          <p:nvPr>
            <p:ph type="title"/>
          </p:nvPr>
        </p:nvSpPr>
        <p:spPr/>
        <p:txBody>
          <a:bodyPr/>
          <a:lstStyle/>
          <a:p>
            <a:r>
              <a:rPr lang="en-US" dirty="0"/>
              <a:t>Examples of Literacy in Science Class</a:t>
            </a:r>
          </a:p>
        </p:txBody>
      </p:sp>
      <p:sp>
        <p:nvSpPr>
          <p:cNvPr id="3" name="Content Placeholder 2">
            <a:extLst>
              <a:ext uri="{FF2B5EF4-FFF2-40B4-BE49-F238E27FC236}">
                <a16:creationId xmlns:a16="http://schemas.microsoft.com/office/drawing/2014/main" id="{079246C4-66B3-1440-A485-26B491FF697E}"/>
              </a:ext>
            </a:extLst>
          </p:cNvPr>
          <p:cNvSpPr>
            <a:spLocks noGrp="1"/>
          </p:cNvSpPr>
          <p:nvPr>
            <p:ph idx="1"/>
          </p:nvPr>
        </p:nvSpPr>
        <p:spPr>
          <a:xfrm>
            <a:off x="838200" y="1825624"/>
            <a:ext cx="10515600" cy="5032375"/>
          </a:xfrm>
        </p:spPr>
        <p:txBody>
          <a:bodyPr/>
          <a:lstStyle/>
          <a:p>
            <a:r>
              <a:rPr lang="en-US" dirty="0"/>
              <a:t>With your group, brainstorm a list of all of the ways you have incorporated literacy in your class.</a:t>
            </a:r>
          </a:p>
          <a:p>
            <a:endParaRPr lang="en-US" dirty="0"/>
          </a:p>
          <a:p>
            <a:r>
              <a:rPr lang="en-US" dirty="0"/>
              <a:t>Pick examples that engage the students in:</a:t>
            </a:r>
          </a:p>
          <a:p>
            <a:pPr lvl="1"/>
            <a:r>
              <a:rPr lang="en-US" dirty="0"/>
              <a:t>Reading</a:t>
            </a:r>
          </a:p>
          <a:p>
            <a:pPr lvl="1"/>
            <a:r>
              <a:rPr lang="en-US" dirty="0"/>
              <a:t>Vocabulary</a:t>
            </a:r>
          </a:p>
          <a:p>
            <a:pPr lvl="1"/>
            <a:r>
              <a:rPr lang="en-US" dirty="0"/>
              <a:t>Speaking and Listening</a:t>
            </a:r>
          </a:p>
          <a:p>
            <a:pPr lvl="1"/>
            <a:r>
              <a:rPr lang="en-US" dirty="0"/>
              <a:t>Writing</a:t>
            </a:r>
          </a:p>
          <a:p>
            <a:endParaRPr lang="en-US" dirty="0"/>
          </a:p>
          <a:p>
            <a:endParaRPr lang="en-US" dirty="0"/>
          </a:p>
        </p:txBody>
      </p:sp>
    </p:spTree>
    <p:extLst>
      <p:ext uri="{BB962C8B-B14F-4D97-AF65-F5344CB8AC3E}">
        <p14:creationId xmlns:p14="http://schemas.microsoft.com/office/powerpoint/2010/main" val="178683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567EE-4E61-844C-A8EC-ADB3EB3EA9DB}"/>
              </a:ext>
            </a:extLst>
          </p:cNvPr>
          <p:cNvSpPr>
            <a:spLocks noGrp="1"/>
          </p:cNvSpPr>
          <p:nvPr>
            <p:ph type="title"/>
          </p:nvPr>
        </p:nvSpPr>
        <p:spPr/>
        <p:txBody>
          <a:bodyPr>
            <a:normAutofit fontScale="90000"/>
          </a:bodyPr>
          <a:lstStyle/>
          <a:p>
            <a:r>
              <a:rPr lang="en-US" dirty="0"/>
              <a:t>What does this look like in a science class?</a:t>
            </a:r>
          </a:p>
        </p:txBody>
      </p:sp>
      <p:sp>
        <p:nvSpPr>
          <p:cNvPr id="3" name="Content Placeholder 2">
            <a:extLst>
              <a:ext uri="{FF2B5EF4-FFF2-40B4-BE49-F238E27FC236}">
                <a16:creationId xmlns:a16="http://schemas.microsoft.com/office/drawing/2014/main" id="{2F02BE6B-1880-D847-BD75-CE846FF3A556}"/>
              </a:ext>
            </a:extLst>
          </p:cNvPr>
          <p:cNvSpPr>
            <a:spLocks noGrp="1"/>
          </p:cNvSpPr>
          <p:nvPr>
            <p:ph idx="1"/>
          </p:nvPr>
        </p:nvSpPr>
        <p:spPr/>
        <p:txBody>
          <a:bodyPr/>
          <a:lstStyle/>
          <a:p>
            <a:r>
              <a:rPr lang="en-US" dirty="0"/>
              <a:t>Can be included in any phase of the 5E Learning Cycle</a:t>
            </a:r>
          </a:p>
          <a:p>
            <a:pPr lvl="1"/>
            <a:r>
              <a:rPr lang="en-US" dirty="0"/>
              <a:t>Engage: read engaging news article about topic, write down thoughts/questions</a:t>
            </a:r>
          </a:p>
          <a:p>
            <a:pPr lvl="1"/>
            <a:r>
              <a:rPr lang="en-US" dirty="0"/>
              <a:t>Explore: do online research, readings; write about explorations in science journal</a:t>
            </a:r>
          </a:p>
          <a:p>
            <a:pPr lvl="1"/>
            <a:r>
              <a:rPr lang="en-US" dirty="0"/>
              <a:t>Explain: Read from textbook or other reference material, take notes connected to explore phase</a:t>
            </a:r>
          </a:p>
          <a:p>
            <a:pPr lvl="1"/>
            <a:r>
              <a:rPr lang="en-US" dirty="0"/>
              <a:t>Elaborate: do online research, readings; write about explorations in science journal</a:t>
            </a:r>
          </a:p>
          <a:p>
            <a:pPr lvl="1"/>
            <a:r>
              <a:rPr lang="en-US" dirty="0"/>
              <a:t>Evaluate: read/write about new situation</a:t>
            </a:r>
          </a:p>
          <a:p>
            <a:endParaRPr lang="en-US" dirty="0"/>
          </a:p>
        </p:txBody>
      </p:sp>
    </p:spTree>
    <p:extLst>
      <p:ext uri="{BB962C8B-B14F-4D97-AF65-F5344CB8AC3E}">
        <p14:creationId xmlns:p14="http://schemas.microsoft.com/office/powerpoint/2010/main" val="403239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75C2A-69AD-E245-A2E4-809EA6B67E7C}"/>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F681D228-33CC-8749-B1DD-D5E97C968052}"/>
              </a:ext>
            </a:extLst>
          </p:cNvPr>
          <p:cNvSpPr>
            <a:spLocks noGrp="1"/>
          </p:cNvSpPr>
          <p:nvPr>
            <p:ph idx="1"/>
          </p:nvPr>
        </p:nvSpPr>
        <p:spPr/>
        <p:txBody>
          <a:bodyPr/>
          <a:lstStyle/>
          <a:p>
            <a:pPr marL="0" indent="0">
              <a:buNone/>
            </a:pPr>
            <a:r>
              <a:rPr lang="en-US" dirty="0"/>
              <a:t>Supports: Not all students will be on the same level</a:t>
            </a:r>
          </a:p>
          <a:p>
            <a:pPr lvl="1"/>
            <a:r>
              <a:rPr lang="en-US" dirty="0"/>
              <a:t>Finding appropriate readings</a:t>
            </a:r>
          </a:p>
          <a:p>
            <a:pPr lvl="2"/>
            <a:r>
              <a:rPr lang="en-US" dirty="0" err="1"/>
              <a:t>Sciencedaily.com</a:t>
            </a:r>
            <a:endParaRPr lang="en-US" dirty="0"/>
          </a:p>
          <a:p>
            <a:pPr lvl="2"/>
            <a:r>
              <a:rPr lang="en-US" dirty="0" err="1"/>
              <a:t>Physicsclassroom.com</a:t>
            </a:r>
            <a:endParaRPr lang="en-US" dirty="0"/>
          </a:p>
          <a:p>
            <a:pPr lvl="1"/>
            <a:r>
              <a:rPr lang="en-US" dirty="0"/>
              <a:t>Leveling readings</a:t>
            </a:r>
          </a:p>
          <a:p>
            <a:pPr lvl="2"/>
            <a:r>
              <a:rPr lang="en-US" dirty="0"/>
              <a:t>See https://</a:t>
            </a:r>
            <a:r>
              <a:rPr lang="en-US" dirty="0" err="1"/>
              <a:t>newsela.com</a:t>
            </a:r>
            <a:r>
              <a:rPr lang="en-US" dirty="0"/>
              <a:t>/</a:t>
            </a:r>
          </a:p>
          <a:p>
            <a:pPr lvl="1"/>
            <a:r>
              <a:rPr lang="en-US" dirty="0"/>
              <a:t>Providing scaffolding for students</a:t>
            </a:r>
          </a:p>
          <a:p>
            <a:pPr lvl="2"/>
            <a:r>
              <a:rPr lang="en-US" dirty="0"/>
              <a:t>Ex: cloze notes, sentence stems, word banks</a:t>
            </a:r>
          </a:p>
          <a:p>
            <a:endParaRPr lang="en-US" dirty="0"/>
          </a:p>
        </p:txBody>
      </p:sp>
    </p:spTree>
    <p:extLst>
      <p:ext uri="{BB962C8B-B14F-4D97-AF65-F5344CB8AC3E}">
        <p14:creationId xmlns:p14="http://schemas.microsoft.com/office/powerpoint/2010/main" val="395012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7BC00-A085-3F4C-B0C6-9390020B580C}"/>
              </a:ext>
            </a:extLst>
          </p:cNvPr>
          <p:cNvSpPr>
            <a:spLocks noGrp="1"/>
          </p:cNvSpPr>
          <p:nvPr>
            <p:ph type="title"/>
          </p:nvPr>
        </p:nvSpPr>
        <p:spPr/>
        <p:txBody>
          <a:bodyPr/>
          <a:lstStyle/>
          <a:p>
            <a:r>
              <a:rPr lang="en-US" dirty="0"/>
              <a:t>Example: Notes</a:t>
            </a:r>
          </a:p>
        </p:txBody>
      </p:sp>
      <p:sp>
        <p:nvSpPr>
          <p:cNvPr id="3" name="Content Placeholder 2">
            <a:extLst>
              <a:ext uri="{FF2B5EF4-FFF2-40B4-BE49-F238E27FC236}">
                <a16:creationId xmlns:a16="http://schemas.microsoft.com/office/drawing/2014/main" id="{F37FA61F-048D-1E43-835D-365067C50654}"/>
              </a:ext>
            </a:extLst>
          </p:cNvPr>
          <p:cNvSpPr>
            <a:spLocks noGrp="1"/>
          </p:cNvSpPr>
          <p:nvPr>
            <p:ph idx="1"/>
          </p:nvPr>
        </p:nvSpPr>
        <p:spPr/>
        <p:txBody>
          <a:bodyPr/>
          <a:lstStyle/>
          <a:p>
            <a:r>
              <a:rPr lang="en-US" dirty="0"/>
              <a:t>Creating guided Cornell notes from a textbook reading</a:t>
            </a:r>
          </a:p>
        </p:txBody>
      </p:sp>
    </p:spTree>
    <p:extLst>
      <p:ext uri="{BB962C8B-B14F-4D97-AF65-F5344CB8AC3E}">
        <p14:creationId xmlns:p14="http://schemas.microsoft.com/office/powerpoint/2010/main" val="2630177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8A99A-77F3-4848-A0E4-C03072F1030E}"/>
              </a:ext>
            </a:extLst>
          </p:cNvPr>
          <p:cNvSpPr>
            <a:spLocks noGrp="1"/>
          </p:cNvSpPr>
          <p:nvPr>
            <p:ph type="title"/>
          </p:nvPr>
        </p:nvSpPr>
        <p:spPr/>
        <p:txBody>
          <a:bodyPr/>
          <a:lstStyle/>
          <a:p>
            <a:r>
              <a:rPr lang="en-US" dirty="0"/>
              <a:t>Example: Jigsaw</a:t>
            </a:r>
          </a:p>
        </p:txBody>
      </p:sp>
      <p:sp>
        <p:nvSpPr>
          <p:cNvPr id="3" name="Content Placeholder 2">
            <a:extLst>
              <a:ext uri="{FF2B5EF4-FFF2-40B4-BE49-F238E27FC236}">
                <a16:creationId xmlns:a16="http://schemas.microsoft.com/office/drawing/2014/main" id="{FE985B9E-FB6D-B24D-B2E0-3F654B54090D}"/>
              </a:ext>
            </a:extLst>
          </p:cNvPr>
          <p:cNvSpPr>
            <a:spLocks noGrp="1"/>
          </p:cNvSpPr>
          <p:nvPr>
            <p:ph idx="1"/>
          </p:nvPr>
        </p:nvSpPr>
        <p:spPr/>
        <p:txBody>
          <a:bodyPr/>
          <a:lstStyle/>
          <a:p>
            <a:r>
              <a:rPr lang="en-US" dirty="0"/>
              <a:t>Differentiate readings within groups but hold all students accountable</a:t>
            </a:r>
          </a:p>
        </p:txBody>
      </p:sp>
    </p:spTree>
    <p:extLst>
      <p:ext uri="{BB962C8B-B14F-4D97-AF65-F5344CB8AC3E}">
        <p14:creationId xmlns:p14="http://schemas.microsoft.com/office/powerpoint/2010/main" val="1861374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48E1C-A087-4255-8702-8BCC74BBDA02}"/>
              </a:ext>
            </a:extLst>
          </p:cNvPr>
          <p:cNvSpPr>
            <a:spLocks noGrp="1"/>
          </p:cNvSpPr>
          <p:nvPr>
            <p:ph type="title"/>
          </p:nvPr>
        </p:nvSpPr>
        <p:spPr/>
        <p:txBody>
          <a:bodyPr/>
          <a:lstStyle/>
          <a:p>
            <a:r>
              <a:rPr lang="en-US" dirty="0"/>
              <a:t>SCS Observation Tool</a:t>
            </a:r>
          </a:p>
        </p:txBody>
      </p:sp>
      <p:sp>
        <p:nvSpPr>
          <p:cNvPr id="3" name="Content Placeholder 2">
            <a:extLst>
              <a:ext uri="{FF2B5EF4-FFF2-40B4-BE49-F238E27FC236}">
                <a16:creationId xmlns:a16="http://schemas.microsoft.com/office/drawing/2014/main" id="{D94853A1-A2CD-4BE1-AFAC-ADD081E10E27}"/>
              </a:ext>
            </a:extLst>
          </p:cNvPr>
          <p:cNvSpPr>
            <a:spLocks noGrp="1"/>
          </p:cNvSpPr>
          <p:nvPr>
            <p:ph idx="1"/>
          </p:nvPr>
        </p:nvSpPr>
        <p:spPr/>
        <p:txBody>
          <a:bodyPr/>
          <a:lstStyle/>
          <a:p>
            <a:r>
              <a:rPr lang="en-US" dirty="0"/>
              <a:t>Where do you see literacy on the tool?</a:t>
            </a:r>
          </a:p>
        </p:txBody>
      </p:sp>
    </p:spTree>
    <p:extLst>
      <p:ext uri="{BB962C8B-B14F-4D97-AF65-F5344CB8AC3E}">
        <p14:creationId xmlns:p14="http://schemas.microsoft.com/office/powerpoint/2010/main" val="1836245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7C5AF-1F4D-4415-B845-96F3D12B2FA4}"/>
              </a:ext>
            </a:extLst>
          </p:cNvPr>
          <p:cNvSpPr>
            <a:spLocks noGrp="1"/>
          </p:cNvSpPr>
          <p:nvPr>
            <p:ph type="title"/>
          </p:nvPr>
        </p:nvSpPr>
        <p:spPr/>
        <p:txBody>
          <a:bodyPr/>
          <a:lstStyle/>
          <a:p>
            <a:r>
              <a:rPr lang="en-US" dirty="0"/>
              <a:t>Grade Band Breakouts</a:t>
            </a:r>
          </a:p>
        </p:txBody>
      </p:sp>
      <p:sp>
        <p:nvSpPr>
          <p:cNvPr id="3" name="Content Placeholder 2">
            <a:extLst>
              <a:ext uri="{FF2B5EF4-FFF2-40B4-BE49-F238E27FC236}">
                <a16:creationId xmlns:a16="http://schemas.microsoft.com/office/drawing/2014/main" id="{067DDF44-1EE7-4D84-92C3-5580C74B3D05}"/>
              </a:ext>
            </a:extLst>
          </p:cNvPr>
          <p:cNvSpPr>
            <a:spLocks noGrp="1"/>
          </p:cNvSpPr>
          <p:nvPr>
            <p:ph idx="1"/>
          </p:nvPr>
        </p:nvSpPr>
        <p:spPr/>
        <p:txBody>
          <a:bodyPr/>
          <a:lstStyle/>
          <a:p>
            <a:r>
              <a:rPr lang="en-US" dirty="0"/>
              <a:t>Elementary:</a:t>
            </a:r>
          </a:p>
          <a:p>
            <a:pPr lvl="1"/>
            <a:r>
              <a:rPr lang="en-US" dirty="0"/>
              <a:t>Wind Energy, Poplar Room 308</a:t>
            </a:r>
          </a:p>
          <a:p>
            <a:r>
              <a:rPr lang="en-US" dirty="0"/>
              <a:t>Middle and High:</a:t>
            </a:r>
          </a:p>
          <a:p>
            <a:pPr lvl="1"/>
            <a:r>
              <a:rPr lang="en-US" dirty="0"/>
              <a:t>Penguins, stay here!</a:t>
            </a:r>
          </a:p>
          <a:p>
            <a:pPr marL="0" indent="0">
              <a:buNone/>
            </a:pPr>
            <a:endParaRPr lang="en-US" dirty="0"/>
          </a:p>
        </p:txBody>
      </p:sp>
    </p:spTree>
    <p:extLst>
      <p:ext uri="{BB962C8B-B14F-4D97-AF65-F5344CB8AC3E}">
        <p14:creationId xmlns:p14="http://schemas.microsoft.com/office/powerpoint/2010/main" val="1842767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deScreen Power Point Slides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2" y="335"/>
            <a:ext cx="12190048" cy="6857330"/>
          </a:xfrm>
          <a:prstGeom prst="rect">
            <a:avLst/>
          </a:prstGeom>
        </p:spPr>
      </p:pic>
      <p:sp>
        <p:nvSpPr>
          <p:cNvPr id="2" name="TextBox 1"/>
          <p:cNvSpPr txBox="1"/>
          <p:nvPr/>
        </p:nvSpPr>
        <p:spPr>
          <a:xfrm>
            <a:off x="614363" y="2505670"/>
            <a:ext cx="6303842" cy="923330"/>
          </a:xfrm>
          <a:prstGeom prst="rect">
            <a:avLst/>
          </a:prstGeom>
          <a:noFill/>
        </p:spPr>
        <p:txBody>
          <a:bodyPr wrap="none" rtlCol="0">
            <a:spAutoFit/>
          </a:bodyPr>
          <a:lstStyle/>
          <a:p>
            <a:r>
              <a:rPr lang="en-US" sz="5400" dirty="0">
                <a:solidFill>
                  <a:schemeClr val="bg1"/>
                </a:solidFill>
              </a:rPr>
              <a:t>Science Share-A-Thon</a:t>
            </a:r>
          </a:p>
        </p:txBody>
      </p:sp>
      <p:sp>
        <p:nvSpPr>
          <p:cNvPr id="5" name="TextBox 4"/>
          <p:cNvSpPr txBox="1"/>
          <p:nvPr/>
        </p:nvSpPr>
        <p:spPr>
          <a:xfrm>
            <a:off x="5410201" y="4220002"/>
            <a:ext cx="3756028" cy="646331"/>
          </a:xfrm>
          <a:prstGeom prst="rect">
            <a:avLst/>
          </a:prstGeom>
          <a:noFill/>
        </p:spPr>
        <p:txBody>
          <a:bodyPr wrap="none" rtlCol="0">
            <a:spAutoFit/>
          </a:bodyPr>
          <a:lstStyle/>
          <a:p>
            <a:r>
              <a:rPr lang="en-US" sz="3600" dirty="0">
                <a:solidFill>
                  <a:schemeClr val="bg1"/>
                </a:solidFill>
              </a:rPr>
              <a:t>November 2, 2019 </a:t>
            </a:r>
          </a:p>
        </p:txBody>
      </p:sp>
      <p:pic>
        <p:nvPicPr>
          <p:cNvPr id="6" name="Picture 5" descr="C:\Users\kswade\AppData\Local\Temp\Temp1_SCS-Logos (1)[7817].zip\SCS-Logos\SCS-Logo-Color-Transparent.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507" y="5072064"/>
            <a:ext cx="1864043" cy="1709616"/>
          </a:xfrm>
          <a:prstGeom prst="rect">
            <a:avLst/>
          </a:prstGeom>
          <a:noFill/>
          <a:ln>
            <a:noFill/>
          </a:ln>
        </p:spPr>
      </p:pic>
    </p:spTree>
    <p:extLst>
      <p:ext uri="{BB962C8B-B14F-4D97-AF65-F5344CB8AC3E}">
        <p14:creationId xmlns:p14="http://schemas.microsoft.com/office/powerpoint/2010/main" val="858153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36567"/>
            <a:ext cx="8229600" cy="1143000"/>
          </a:xfrm>
        </p:spPr>
        <p:txBody>
          <a:bodyPr/>
          <a:lstStyle/>
          <a:p>
            <a:r>
              <a:rPr lang="en-US" dirty="0"/>
              <a:t>Penguin Case Study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379567"/>
            <a:ext cx="5810250" cy="527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0EFDBB33-DC6D-544E-B866-2FDDFE388608}"/>
              </a:ext>
            </a:extLst>
          </p:cNvPr>
          <p:cNvSpPr txBox="1"/>
          <p:nvPr/>
        </p:nvSpPr>
        <p:spPr>
          <a:xfrm>
            <a:off x="6528391" y="2147777"/>
            <a:ext cx="5443870" cy="2677656"/>
          </a:xfrm>
          <a:prstGeom prst="rect">
            <a:avLst/>
          </a:prstGeom>
          <a:noFill/>
        </p:spPr>
        <p:txBody>
          <a:bodyPr wrap="square" rtlCol="0">
            <a:spAutoFit/>
          </a:bodyPr>
          <a:lstStyle/>
          <a:p>
            <a:pPr marL="342900" indent="-342900">
              <a:buFont typeface="+mj-lt"/>
              <a:buAutoNum type="arabicPeriod"/>
            </a:pPr>
            <a:r>
              <a:rPr lang="en-US" sz="2800" dirty="0"/>
              <a:t>What do you observe in the data?</a:t>
            </a:r>
          </a:p>
          <a:p>
            <a:pPr marL="342900" indent="-342900">
              <a:buFont typeface="+mj-lt"/>
              <a:buAutoNum type="arabicPeriod"/>
            </a:pPr>
            <a:endParaRPr lang="en-US" sz="2800" dirty="0"/>
          </a:p>
          <a:p>
            <a:pPr marL="342900" indent="-342900">
              <a:buFont typeface="+mj-lt"/>
              <a:buAutoNum type="arabicPeriod"/>
            </a:pPr>
            <a:r>
              <a:rPr lang="en-US" sz="2800" dirty="0"/>
              <a:t>Considering this data, what effect do you think it will have on living and nonliving systems in Antarctica?</a:t>
            </a:r>
          </a:p>
        </p:txBody>
      </p:sp>
    </p:spTree>
    <p:extLst>
      <p:ext uri="{BB962C8B-B14F-4D97-AF65-F5344CB8AC3E}">
        <p14:creationId xmlns:p14="http://schemas.microsoft.com/office/powerpoint/2010/main" val="382465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Penguin Case Study</a:t>
            </a:r>
          </a:p>
        </p:txBody>
      </p:sp>
      <p:sp>
        <p:nvSpPr>
          <p:cNvPr id="3" name="Content Placeholder 2"/>
          <p:cNvSpPr>
            <a:spLocks noGrp="1"/>
          </p:cNvSpPr>
          <p:nvPr>
            <p:ph idx="1"/>
          </p:nvPr>
        </p:nvSpPr>
        <p:spPr>
          <a:xfrm>
            <a:off x="1757916" y="1991890"/>
            <a:ext cx="9144000" cy="4525963"/>
          </a:xfrm>
        </p:spPr>
        <p:txBody>
          <a:bodyPr/>
          <a:lstStyle/>
          <a:p>
            <a:r>
              <a:rPr lang="en-US" dirty="0"/>
              <a:t>You will be working in teams of environmental scientists</a:t>
            </a:r>
          </a:p>
          <a:p>
            <a:r>
              <a:rPr lang="en-US" dirty="0"/>
              <a:t>Each scientist in the team will have a specialist role</a:t>
            </a:r>
          </a:p>
          <a:p>
            <a:r>
              <a:rPr lang="en-US" dirty="0"/>
              <a:t>The goal of the investigation is to determine how climate change is impacting penguin populations in Antarctica</a:t>
            </a:r>
          </a:p>
          <a:p>
            <a:r>
              <a:rPr lang="en-US" dirty="0"/>
              <a:t>Today, specialists will meet and gather information</a:t>
            </a:r>
          </a:p>
          <a:p>
            <a:r>
              <a:rPr lang="en-US" dirty="0"/>
              <a:t>Tomorrow, specialists will report back to their teams.</a:t>
            </a:r>
          </a:p>
        </p:txBody>
      </p:sp>
    </p:spTree>
    <p:extLst>
      <p:ext uri="{BB962C8B-B14F-4D97-AF65-F5344CB8AC3E}">
        <p14:creationId xmlns:p14="http://schemas.microsoft.com/office/powerpoint/2010/main" val="2568749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297712"/>
            <a:ext cx="8229600" cy="1143000"/>
          </a:xfrm>
        </p:spPr>
        <p:txBody>
          <a:bodyPr/>
          <a:lstStyle/>
          <a:p>
            <a:r>
              <a:rPr lang="en-US" dirty="0"/>
              <a:t>Specialists</a:t>
            </a:r>
          </a:p>
        </p:txBody>
      </p:sp>
      <p:sp>
        <p:nvSpPr>
          <p:cNvPr id="3" name="Content Placeholder 2"/>
          <p:cNvSpPr>
            <a:spLocks noGrp="1"/>
          </p:cNvSpPr>
          <p:nvPr>
            <p:ph idx="1"/>
          </p:nvPr>
        </p:nvSpPr>
        <p:spPr>
          <a:xfrm>
            <a:off x="1582993" y="1927409"/>
            <a:ext cx="9026013" cy="4525963"/>
          </a:xfrm>
        </p:spPr>
        <p:txBody>
          <a:bodyPr>
            <a:normAutofit fontScale="92500" lnSpcReduction="10000"/>
          </a:bodyPr>
          <a:lstStyle/>
          <a:p>
            <a:r>
              <a:rPr lang="en-US" sz="2400" b="1" dirty="0"/>
              <a:t>Ornithologist: </a:t>
            </a:r>
            <a:r>
              <a:rPr lang="en-US" sz="2400" dirty="0"/>
              <a:t>A scientist who studies birds.  Uses visual surveys (from ships or land), diet analysis, and satellite tracking to collect data on Penguins</a:t>
            </a:r>
          </a:p>
          <a:p>
            <a:r>
              <a:rPr lang="en-US" sz="2400" b="1" dirty="0"/>
              <a:t>Oceanographer</a:t>
            </a:r>
            <a:r>
              <a:rPr lang="en-US" sz="2400" dirty="0"/>
              <a:t>: A scientist who studies the ocean.  Uses satellite imagery, underwater sensors, and manual measurements of sea ice thickness to collect data on sea ice conditions and ocean temperature</a:t>
            </a:r>
          </a:p>
          <a:p>
            <a:r>
              <a:rPr lang="en-US" sz="2400" b="1" dirty="0"/>
              <a:t>Meteorologist:</a:t>
            </a:r>
            <a:r>
              <a:rPr lang="en-US" sz="2400" dirty="0"/>
              <a:t> A scientist who studies the weather.  Uses automatic weather stations and visual observations of the skies to collect data on precipitation, temperature, and cloud cover</a:t>
            </a:r>
          </a:p>
          <a:p>
            <a:r>
              <a:rPr lang="en-US" sz="2400" b="1" dirty="0"/>
              <a:t>Marine Ecologist: </a:t>
            </a:r>
            <a:r>
              <a:rPr lang="en-US" sz="2400" dirty="0"/>
              <a:t>A scientist who studies the relationship between organisms and their ocean environment.  Uses visual surveys, diet analysis, and satellite tracking to collect data on a variety of organisms, including penguins.</a:t>
            </a:r>
          </a:p>
          <a:p>
            <a:r>
              <a:rPr lang="en-US" sz="2400" b="1" dirty="0"/>
              <a:t>Biologist: </a:t>
            </a:r>
            <a:r>
              <a:rPr lang="en-US" sz="2400" dirty="0"/>
              <a:t>A scientist who studies fish and their prey.  Collects data on krill during research vessel cruises.</a:t>
            </a:r>
            <a:endParaRPr lang="en-US" sz="2400" b="1" dirty="0"/>
          </a:p>
          <a:p>
            <a:endParaRPr lang="en-US" sz="2400" b="1" dirty="0"/>
          </a:p>
          <a:p>
            <a:endParaRPr lang="en-US" sz="2400" b="1" dirty="0"/>
          </a:p>
        </p:txBody>
      </p:sp>
    </p:spTree>
    <p:extLst>
      <p:ext uri="{BB962C8B-B14F-4D97-AF65-F5344CB8AC3E}">
        <p14:creationId xmlns:p14="http://schemas.microsoft.com/office/powerpoint/2010/main" val="330358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dirty="0"/>
              <a:t>Penguin Case Study</a:t>
            </a:r>
          </a:p>
        </p:txBody>
      </p:sp>
      <p:graphicFrame>
        <p:nvGraphicFramePr>
          <p:cNvPr id="4" name="Content Placeholder 3"/>
          <p:cNvGraphicFramePr>
            <a:graphicFrameLocks noGrp="1"/>
          </p:cNvGraphicFramePr>
          <p:nvPr>
            <p:ph idx="1"/>
            <p:extLst/>
          </p:nvPr>
        </p:nvGraphicFramePr>
        <p:xfrm>
          <a:off x="1524001" y="921776"/>
          <a:ext cx="8996515" cy="3659713"/>
        </p:xfrm>
        <a:graphic>
          <a:graphicData uri="http://schemas.openxmlformats.org/drawingml/2006/table">
            <a:tbl>
              <a:tblPr firstRow="1" bandRow="1">
                <a:tableStyleId>{5C22544A-7EE6-4342-B048-85BDC9FD1C3A}</a:tableStyleId>
              </a:tblPr>
              <a:tblGrid>
                <a:gridCol w="1799303">
                  <a:extLst>
                    <a:ext uri="{9D8B030D-6E8A-4147-A177-3AD203B41FA5}">
                      <a16:colId xmlns:a16="http://schemas.microsoft.com/office/drawing/2014/main" val="20000"/>
                    </a:ext>
                  </a:extLst>
                </a:gridCol>
                <a:gridCol w="1799303">
                  <a:extLst>
                    <a:ext uri="{9D8B030D-6E8A-4147-A177-3AD203B41FA5}">
                      <a16:colId xmlns:a16="http://schemas.microsoft.com/office/drawing/2014/main" val="20001"/>
                    </a:ext>
                  </a:extLst>
                </a:gridCol>
                <a:gridCol w="1799303">
                  <a:extLst>
                    <a:ext uri="{9D8B030D-6E8A-4147-A177-3AD203B41FA5}">
                      <a16:colId xmlns:a16="http://schemas.microsoft.com/office/drawing/2014/main" val="20002"/>
                    </a:ext>
                  </a:extLst>
                </a:gridCol>
                <a:gridCol w="1799303">
                  <a:extLst>
                    <a:ext uri="{9D8B030D-6E8A-4147-A177-3AD203B41FA5}">
                      <a16:colId xmlns:a16="http://schemas.microsoft.com/office/drawing/2014/main" val="20003"/>
                    </a:ext>
                  </a:extLst>
                </a:gridCol>
                <a:gridCol w="1799303">
                  <a:extLst>
                    <a:ext uri="{9D8B030D-6E8A-4147-A177-3AD203B41FA5}">
                      <a16:colId xmlns:a16="http://schemas.microsoft.com/office/drawing/2014/main" val="20004"/>
                    </a:ext>
                  </a:extLst>
                </a:gridCol>
              </a:tblGrid>
              <a:tr h="527352">
                <a:tc>
                  <a:txBody>
                    <a:bodyPr/>
                    <a:lstStyle/>
                    <a:p>
                      <a:r>
                        <a:rPr lang="en-US" dirty="0"/>
                        <a:t>Specialist</a:t>
                      </a:r>
                    </a:p>
                  </a:txBody>
                  <a:tcPr/>
                </a:tc>
                <a:tc>
                  <a:txBody>
                    <a:bodyPr/>
                    <a:lstStyle/>
                    <a:p>
                      <a:r>
                        <a:rPr lang="en-US" dirty="0"/>
                        <a:t>Group 1</a:t>
                      </a:r>
                    </a:p>
                  </a:txBody>
                  <a:tcPr/>
                </a:tc>
                <a:tc>
                  <a:txBody>
                    <a:bodyPr/>
                    <a:lstStyle/>
                    <a:p>
                      <a:r>
                        <a:rPr lang="en-US" dirty="0"/>
                        <a:t>Group 2</a:t>
                      </a:r>
                    </a:p>
                  </a:txBody>
                  <a:tcPr/>
                </a:tc>
                <a:tc>
                  <a:txBody>
                    <a:bodyPr/>
                    <a:lstStyle/>
                    <a:p>
                      <a:r>
                        <a:rPr lang="en-US" dirty="0"/>
                        <a:t>Group 3</a:t>
                      </a:r>
                    </a:p>
                  </a:txBody>
                  <a:tcPr/>
                </a:tc>
                <a:tc>
                  <a:txBody>
                    <a:bodyPr/>
                    <a:lstStyle/>
                    <a:p>
                      <a:r>
                        <a:rPr lang="en-US" dirty="0"/>
                        <a:t>Group 4</a:t>
                      </a:r>
                    </a:p>
                  </a:txBody>
                  <a:tcPr/>
                </a:tc>
                <a:extLst>
                  <a:ext uri="{0D108BD9-81ED-4DB2-BD59-A6C34878D82A}">
                    <a16:rowId xmlns:a16="http://schemas.microsoft.com/office/drawing/2014/main" val="10000"/>
                  </a:ext>
                </a:extLst>
              </a:tr>
              <a:tr h="527352">
                <a:tc>
                  <a:txBody>
                    <a:bodyPr/>
                    <a:lstStyle/>
                    <a:p>
                      <a:r>
                        <a:rPr lang="en-US" dirty="0"/>
                        <a:t>Biologist</a:t>
                      </a:r>
                    </a:p>
                  </a:txBody>
                  <a:tcPr/>
                </a:tc>
                <a:tc>
                  <a:txBody>
                    <a:bodyPr/>
                    <a:lstStyle/>
                    <a:p>
                      <a:r>
                        <a:rPr lang="en-US" dirty="0" err="1"/>
                        <a:t>Adonica</a:t>
                      </a:r>
                      <a:endParaRPr lang="en-US" dirty="0"/>
                    </a:p>
                  </a:txBody>
                  <a:tcPr/>
                </a:tc>
                <a:tc>
                  <a:txBody>
                    <a:bodyPr/>
                    <a:lstStyle/>
                    <a:p>
                      <a:r>
                        <a:rPr lang="en-US" dirty="0"/>
                        <a:t>Pam</a:t>
                      </a:r>
                      <a:r>
                        <a:rPr lang="en-US" baseline="0" dirty="0"/>
                        <a:t> / </a:t>
                      </a:r>
                      <a:r>
                        <a:rPr lang="en-US" baseline="0" dirty="0" err="1"/>
                        <a:t>Shantrecia</a:t>
                      </a:r>
                      <a:endParaRPr lang="en-US" dirty="0"/>
                    </a:p>
                  </a:txBody>
                  <a:tcPr/>
                </a:tc>
                <a:tc>
                  <a:txBody>
                    <a:bodyPr/>
                    <a:lstStyle/>
                    <a:p>
                      <a:r>
                        <a:rPr lang="en-US" dirty="0" err="1"/>
                        <a:t>Damahya</a:t>
                      </a:r>
                      <a:r>
                        <a:rPr lang="en-US" dirty="0"/>
                        <a:t> / </a:t>
                      </a:r>
                      <a:r>
                        <a:rPr lang="en-US" dirty="0" err="1"/>
                        <a:t>Jarnevia</a:t>
                      </a:r>
                      <a:endParaRPr lang="en-US" dirty="0"/>
                    </a:p>
                  </a:txBody>
                  <a:tcPr/>
                </a:tc>
                <a:tc>
                  <a:txBody>
                    <a:bodyPr/>
                    <a:lstStyle/>
                    <a:p>
                      <a:r>
                        <a:rPr lang="en-US" dirty="0" err="1"/>
                        <a:t>Jazmin</a:t>
                      </a:r>
                      <a:endParaRPr lang="en-US" dirty="0"/>
                    </a:p>
                  </a:txBody>
                  <a:tcPr/>
                </a:tc>
                <a:extLst>
                  <a:ext uri="{0D108BD9-81ED-4DB2-BD59-A6C34878D82A}">
                    <a16:rowId xmlns:a16="http://schemas.microsoft.com/office/drawing/2014/main" val="10001"/>
                  </a:ext>
                </a:extLst>
              </a:tr>
              <a:tr h="910225">
                <a:tc>
                  <a:txBody>
                    <a:bodyPr/>
                    <a:lstStyle/>
                    <a:p>
                      <a:r>
                        <a:rPr lang="en-US" dirty="0"/>
                        <a:t>Marine Ecologist</a:t>
                      </a:r>
                    </a:p>
                  </a:txBody>
                  <a:tcPr/>
                </a:tc>
                <a:tc>
                  <a:txBody>
                    <a:bodyPr/>
                    <a:lstStyle/>
                    <a:p>
                      <a:r>
                        <a:rPr lang="en-US" dirty="0"/>
                        <a:t>Kenya</a:t>
                      </a:r>
                    </a:p>
                  </a:txBody>
                  <a:tcPr/>
                </a:tc>
                <a:tc>
                  <a:txBody>
                    <a:bodyPr/>
                    <a:lstStyle/>
                    <a:p>
                      <a:r>
                        <a:rPr lang="en-US" dirty="0"/>
                        <a:t>Charmaine</a:t>
                      </a:r>
                    </a:p>
                  </a:txBody>
                  <a:tcPr/>
                </a:tc>
                <a:tc>
                  <a:txBody>
                    <a:bodyPr/>
                    <a:lstStyle/>
                    <a:p>
                      <a:r>
                        <a:rPr lang="en-US" dirty="0"/>
                        <a:t>Miracle</a:t>
                      </a:r>
                    </a:p>
                  </a:txBody>
                  <a:tcPr/>
                </a:tc>
                <a:tc>
                  <a:txBody>
                    <a:bodyPr/>
                    <a:lstStyle/>
                    <a:p>
                      <a:r>
                        <a:rPr lang="en-US" dirty="0" err="1"/>
                        <a:t>Bryttani</a:t>
                      </a:r>
                      <a:endParaRPr lang="en-US" dirty="0"/>
                    </a:p>
                  </a:txBody>
                  <a:tcPr/>
                </a:tc>
                <a:extLst>
                  <a:ext uri="{0D108BD9-81ED-4DB2-BD59-A6C34878D82A}">
                    <a16:rowId xmlns:a16="http://schemas.microsoft.com/office/drawing/2014/main" val="10002"/>
                  </a:ext>
                </a:extLst>
              </a:tr>
              <a:tr h="527352">
                <a:tc>
                  <a:txBody>
                    <a:bodyPr/>
                    <a:lstStyle/>
                    <a:p>
                      <a:r>
                        <a:rPr lang="en-US" dirty="0"/>
                        <a:t>Ornithologist</a:t>
                      </a:r>
                    </a:p>
                  </a:txBody>
                  <a:tcPr/>
                </a:tc>
                <a:tc>
                  <a:txBody>
                    <a:bodyPr/>
                    <a:lstStyle/>
                    <a:p>
                      <a:r>
                        <a:rPr lang="en-US" dirty="0" err="1"/>
                        <a:t>Raytecia</a:t>
                      </a:r>
                      <a:endParaRPr lang="en-US" dirty="0"/>
                    </a:p>
                  </a:txBody>
                  <a:tcPr/>
                </a:tc>
                <a:tc>
                  <a:txBody>
                    <a:bodyPr/>
                    <a:lstStyle/>
                    <a:p>
                      <a:r>
                        <a:rPr lang="en-US" dirty="0"/>
                        <a:t>Sequoyah</a:t>
                      </a:r>
                    </a:p>
                  </a:txBody>
                  <a:tcPr/>
                </a:tc>
                <a:tc>
                  <a:txBody>
                    <a:bodyPr/>
                    <a:lstStyle/>
                    <a:p>
                      <a:r>
                        <a:rPr lang="en-US" dirty="0" err="1"/>
                        <a:t>Deshonna</a:t>
                      </a:r>
                      <a:endParaRPr lang="en-US" dirty="0"/>
                    </a:p>
                  </a:txBody>
                  <a:tcPr/>
                </a:tc>
                <a:tc>
                  <a:txBody>
                    <a:bodyPr/>
                    <a:lstStyle/>
                    <a:p>
                      <a:r>
                        <a:rPr lang="en-US" dirty="0" err="1"/>
                        <a:t>Cadidra</a:t>
                      </a:r>
                      <a:endParaRPr lang="en-US" dirty="0"/>
                    </a:p>
                  </a:txBody>
                  <a:tcPr/>
                </a:tc>
                <a:extLst>
                  <a:ext uri="{0D108BD9-81ED-4DB2-BD59-A6C34878D82A}">
                    <a16:rowId xmlns:a16="http://schemas.microsoft.com/office/drawing/2014/main" val="10003"/>
                  </a:ext>
                </a:extLst>
              </a:tr>
              <a:tr h="527352">
                <a:tc>
                  <a:txBody>
                    <a:bodyPr/>
                    <a:lstStyle/>
                    <a:p>
                      <a:r>
                        <a:rPr lang="en-US" dirty="0"/>
                        <a:t>Meteorologist</a:t>
                      </a:r>
                    </a:p>
                  </a:txBody>
                  <a:tcPr/>
                </a:tc>
                <a:tc>
                  <a:txBody>
                    <a:bodyPr/>
                    <a:lstStyle/>
                    <a:p>
                      <a:r>
                        <a:rPr lang="en-US" dirty="0"/>
                        <a:t>Angela</a:t>
                      </a:r>
                    </a:p>
                  </a:txBody>
                  <a:tcPr/>
                </a:tc>
                <a:tc>
                  <a:txBody>
                    <a:bodyPr/>
                    <a:lstStyle/>
                    <a:p>
                      <a:r>
                        <a:rPr lang="en-US" dirty="0" err="1"/>
                        <a:t>Shanettay</a:t>
                      </a:r>
                      <a:endParaRPr lang="en-US" dirty="0"/>
                    </a:p>
                  </a:txBody>
                  <a:tcPr/>
                </a:tc>
                <a:tc>
                  <a:txBody>
                    <a:bodyPr/>
                    <a:lstStyle/>
                    <a:p>
                      <a:r>
                        <a:rPr lang="en-US" dirty="0"/>
                        <a:t>Jewel</a:t>
                      </a:r>
                    </a:p>
                  </a:txBody>
                  <a:tcPr/>
                </a:tc>
                <a:tc>
                  <a:txBody>
                    <a:bodyPr/>
                    <a:lstStyle/>
                    <a:p>
                      <a:r>
                        <a:rPr lang="en-US" dirty="0" err="1"/>
                        <a:t>Shazmine</a:t>
                      </a:r>
                      <a:endParaRPr lang="en-US" dirty="0"/>
                    </a:p>
                  </a:txBody>
                  <a:tcPr/>
                </a:tc>
                <a:extLst>
                  <a:ext uri="{0D108BD9-81ED-4DB2-BD59-A6C34878D82A}">
                    <a16:rowId xmlns:a16="http://schemas.microsoft.com/office/drawing/2014/main" val="10004"/>
                  </a:ext>
                </a:extLst>
              </a:tr>
              <a:tr h="527352">
                <a:tc>
                  <a:txBody>
                    <a:bodyPr/>
                    <a:lstStyle/>
                    <a:p>
                      <a:r>
                        <a:rPr lang="en-US" dirty="0"/>
                        <a:t>Oceanographer</a:t>
                      </a:r>
                    </a:p>
                  </a:txBody>
                  <a:tcPr/>
                </a:tc>
                <a:tc>
                  <a:txBody>
                    <a:bodyPr/>
                    <a:lstStyle/>
                    <a:p>
                      <a:r>
                        <a:rPr lang="en-US" dirty="0" err="1"/>
                        <a:t>Quadron</a:t>
                      </a:r>
                      <a:endParaRPr lang="en-US" dirty="0"/>
                    </a:p>
                  </a:txBody>
                  <a:tcPr/>
                </a:tc>
                <a:tc>
                  <a:txBody>
                    <a:bodyPr/>
                    <a:lstStyle/>
                    <a:p>
                      <a:r>
                        <a:rPr lang="en-US" dirty="0" err="1"/>
                        <a:t>Keyana</a:t>
                      </a:r>
                      <a:endParaRPr lang="en-US" dirty="0"/>
                    </a:p>
                  </a:txBody>
                  <a:tcPr/>
                </a:tc>
                <a:tc>
                  <a:txBody>
                    <a:bodyPr/>
                    <a:lstStyle/>
                    <a:p>
                      <a:r>
                        <a:rPr lang="en-US" dirty="0"/>
                        <a:t>Tyra</a:t>
                      </a:r>
                    </a:p>
                  </a:txBody>
                  <a:tcPr/>
                </a:tc>
                <a:tc>
                  <a:txBody>
                    <a:bodyPr/>
                    <a:lstStyle/>
                    <a:p>
                      <a:r>
                        <a:rPr lang="en-US" dirty="0" err="1"/>
                        <a:t>Natashia</a:t>
                      </a:r>
                      <a:endParaRPr lang="en-US" dirty="0"/>
                    </a:p>
                  </a:txBody>
                  <a:tcPr/>
                </a:tc>
                <a:extLst>
                  <a:ext uri="{0D108BD9-81ED-4DB2-BD59-A6C34878D82A}">
                    <a16:rowId xmlns:a16="http://schemas.microsoft.com/office/drawing/2014/main" val="10005"/>
                  </a:ext>
                </a:extLst>
              </a:tr>
            </a:tbl>
          </a:graphicData>
        </a:graphic>
      </p:graphicFrame>
      <p:sp>
        <p:nvSpPr>
          <p:cNvPr id="5" name="TextBox 4"/>
          <p:cNvSpPr txBox="1"/>
          <p:nvPr/>
        </p:nvSpPr>
        <p:spPr>
          <a:xfrm>
            <a:off x="1524000" y="4669976"/>
            <a:ext cx="9144000" cy="1631216"/>
          </a:xfrm>
          <a:prstGeom prst="rect">
            <a:avLst/>
          </a:prstGeom>
          <a:noFill/>
        </p:spPr>
        <p:txBody>
          <a:bodyPr wrap="square" rtlCol="0">
            <a:spAutoFit/>
          </a:bodyPr>
          <a:lstStyle/>
          <a:p>
            <a:r>
              <a:rPr lang="en-US" sz="2000" dirty="0"/>
              <a:t>In </a:t>
            </a:r>
            <a:r>
              <a:rPr lang="en-US" sz="2000"/>
              <a:t>your specialist </a:t>
            </a:r>
            <a:r>
              <a:rPr lang="en-US" sz="2000" dirty="0"/>
              <a:t>groups:</a:t>
            </a:r>
          </a:p>
          <a:p>
            <a:pPr marL="342900" indent="-342900">
              <a:buFont typeface="+mj-lt"/>
              <a:buAutoNum type="arabicPeriod"/>
            </a:pPr>
            <a:r>
              <a:rPr lang="en-US" sz="2000" dirty="0"/>
              <a:t>Read the information provided about your specialty</a:t>
            </a:r>
          </a:p>
          <a:p>
            <a:pPr marL="342900" indent="-342900">
              <a:buFont typeface="+mj-lt"/>
              <a:buAutoNum type="arabicPeriod"/>
            </a:pPr>
            <a:r>
              <a:rPr lang="en-US" sz="2000" dirty="0"/>
              <a:t>Create a graph of the data provided</a:t>
            </a:r>
          </a:p>
          <a:p>
            <a:pPr marL="342900" indent="-342900">
              <a:buFont typeface="+mj-lt"/>
              <a:buAutoNum type="arabicPeriod"/>
            </a:pPr>
            <a:r>
              <a:rPr lang="en-US" sz="2000" dirty="0"/>
              <a:t>Identify patterns in your data</a:t>
            </a:r>
          </a:p>
          <a:p>
            <a:pPr marL="342900" indent="-342900">
              <a:buFont typeface="+mj-lt"/>
              <a:buAutoNum type="arabicPeriod"/>
            </a:pPr>
            <a:r>
              <a:rPr lang="en-US" sz="2000" dirty="0"/>
              <a:t>Brainstorm reasons that could cause those patterns</a:t>
            </a:r>
          </a:p>
        </p:txBody>
      </p:sp>
    </p:spTree>
    <p:extLst>
      <p:ext uri="{BB962C8B-B14F-4D97-AF65-F5344CB8AC3E}">
        <p14:creationId xmlns:p14="http://schemas.microsoft.com/office/powerpoint/2010/main" val="614165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 Groups</a:t>
            </a:r>
          </a:p>
        </p:txBody>
      </p:sp>
      <p:sp>
        <p:nvSpPr>
          <p:cNvPr id="3" name="Content Placeholder 2"/>
          <p:cNvSpPr>
            <a:spLocks noGrp="1"/>
          </p:cNvSpPr>
          <p:nvPr>
            <p:ph idx="1"/>
          </p:nvPr>
        </p:nvSpPr>
        <p:spPr/>
        <p:txBody>
          <a:bodyPr/>
          <a:lstStyle/>
          <a:p>
            <a:r>
              <a:rPr lang="en-US" dirty="0"/>
              <a:t>When you return to your home group:</a:t>
            </a:r>
          </a:p>
          <a:p>
            <a:r>
              <a:rPr lang="en-US" dirty="0"/>
              <a:t>First, each specialist takes 90 seconds to brief their group</a:t>
            </a:r>
          </a:p>
          <a:p>
            <a:r>
              <a:rPr lang="en-US" dirty="0"/>
              <a:t>Then, the group will assemble their flow chart</a:t>
            </a:r>
          </a:p>
          <a:p>
            <a:pPr lvl="1"/>
            <a:r>
              <a:rPr lang="en-US" dirty="0"/>
              <a:t>For each dataset, determine whether the trend is “increasing” or “decreasing” and mark with a large arrow</a:t>
            </a:r>
          </a:p>
          <a:p>
            <a:pPr lvl="1"/>
            <a:r>
              <a:rPr lang="en-US" dirty="0"/>
              <a:t>Use the skinny arrows to show </a:t>
            </a:r>
            <a:r>
              <a:rPr lang="en-US" i="1" dirty="0"/>
              <a:t>direct</a:t>
            </a:r>
            <a:r>
              <a:rPr lang="en-US" dirty="0"/>
              <a:t> relationships between data sets</a:t>
            </a:r>
          </a:p>
          <a:p>
            <a:pPr lvl="1"/>
            <a:endParaRPr lang="en-US" dirty="0"/>
          </a:p>
        </p:txBody>
      </p:sp>
    </p:spTree>
    <p:extLst>
      <p:ext uri="{BB962C8B-B14F-4D97-AF65-F5344CB8AC3E}">
        <p14:creationId xmlns:p14="http://schemas.microsoft.com/office/powerpoint/2010/main" val="1233366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7270955" y="4799875"/>
            <a:ext cx="3559278"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07" charset="-128"/>
                <a:cs typeface="ＭＳ Ｐゴシック" pitchFamily="-107" charset="-128"/>
              </a:defRPr>
            </a:lvl1pPr>
            <a:lvl2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2pPr>
            <a:lvl3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3pPr>
            <a:lvl4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4pPr>
            <a:lvl5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5pPr>
            <a:lvl6pPr marL="4572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6pPr>
            <a:lvl7pPr marL="9144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7pPr>
            <a:lvl8pPr marL="13716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8pPr>
            <a:lvl9pPr marL="18288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9pPr>
          </a:lstStyle>
          <a:p>
            <a:r>
              <a:rPr lang="en-US" dirty="0"/>
              <a:t>PINES</a:t>
            </a:r>
          </a:p>
        </p:txBody>
      </p:sp>
      <p:sp>
        <p:nvSpPr>
          <p:cNvPr id="2" name="Title 1"/>
          <p:cNvSpPr>
            <a:spLocks noGrp="1"/>
          </p:cNvSpPr>
          <p:nvPr>
            <p:ph type="title"/>
          </p:nvPr>
        </p:nvSpPr>
        <p:spPr>
          <a:xfrm>
            <a:off x="1981200" y="625852"/>
            <a:ext cx="8229600" cy="1143000"/>
          </a:xfrm>
        </p:spPr>
        <p:txBody>
          <a:bodyPr/>
          <a:lstStyle/>
          <a:p>
            <a:r>
              <a:rPr lang="en-US" dirty="0">
                <a:solidFill>
                  <a:schemeClr val="bg1">
                    <a:lumMod val="65000"/>
                  </a:schemeClr>
                </a:solidFill>
              </a:rPr>
              <a:t>Example flow chart</a:t>
            </a:r>
          </a:p>
        </p:txBody>
      </p:sp>
      <p:sp>
        <p:nvSpPr>
          <p:cNvPr id="4" name="Title 1"/>
          <p:cNvSpPr txBox="1">
            <a:spLocks/>
          </p:cNvSpPr>
          <p:nvPr/>
        </p:nvSpPr>
        <p:spPr bwMode="auto">
          <a:xfrm>
            <a:off x="2219632" y="1577123"/>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07" charset="-128"/>
                <a:cs typeface="ＭＳ Ｐゴシック" pitchFamily="-107" charset="-128"/>
              </a:defRPr>
            </a:lvl1pPr>
            <a:lvl2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2pPr>
            <a:lvl3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3pPr>
            <a:lvl4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4pPr>
            <a:lvl5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5pPr>
            <a:lvl6pPr marL="4572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6pPr>
            <a:lvl7pPr marL="9144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7pPr>
            <a:lvl8pPr marL="13716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8pPr>
            <a:lvl9pPr marL="18288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9pPr>
          </a:lstStyle>
          <a:p>
            <a:r>
              <a:rPr lang="en-US" dirty="0"/>
              <a:t>AIR TEMPERATURE</a:t>
            </a:r>
          </a:p>
        </p:txBody>
      </p:sp>
      <p:sp>
        <p:nvSpPr>
          <p:cNvPr id="5" name="Right Arrow 4"/>
          <p:cNvSpPr/>
          <p:nvPr/>
        </p:nvSpPr>
        <p:spPr>
          <a:xfrm rot="16200000">
            <a:off x="3087944" y="1761425"/>
            <a:ext cx="954958"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5587180" y="2601009"/>
            <a:ext cx="0" cy="892277"/>
          </a:xfrm>
          <a:prstGeom prst="straightConnector1">
            <a:avLst/>
          </a:prstGeom>
          <a:ln>
            <a:tailEnd type="arrow" w="lg" len="lg"/>
          </a:ln>
        </p:spPr>
        <p:style>
          <a:lnRef idx="1">
            <a:schemeClr val="dk1"/>
          </a:lnRef>
          <a:fillRef idx="0">
            <a:schemeClr val="dk1"/>
          </a:fillRef>
          <a:effectRef idx="0">
            <a:schemeClr val="dk1"/>
          </a:effectRef>
          <a:fontRef idx="minor">
            <a:schemeClr val="tx1"/>
          </a:fontRef>
        </p:style>
      </p:cxnSp>
      <p:sp>
        <p:nvSpPr>
          <p:cNvPr id="8" name="Right Arrow 7"/>
          <p:cNvSpPr/>
          <p:nvPr/>
        </p:nvSpPr>
        <p:spPr>
          <a:xfrm rot="16200000">
            <a:off x="3772515" y="3542341"/>
            <a:ext cx="954958"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bwMode="auto">
          <a:xfrm>
            <a:off x="4532671" y="3226431"/>
            <a:ext cx="2802194"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07" charset="-128"/>
                <a:cs typeface="ＭＳ Ｐゴシック" pitchFamily="-107" charset="-128"/>
              </a:defRPr>
            </a:lvl1pPr>
            <a:lvl2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2pPr>
            <a:lvl3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3pPr>
            <a:lvl4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4pPr>
            <a:lvl5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5pPr>
            <a:lvl6pPr marL="4572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6pPr>
            <a:lvl7pPr marL="9144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7pPr>
            <a:lvl8pPr marL="13716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8pPr>
            <a:lvl9pPr marL="18288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9pPr>
          </a:lstStyle>
          <a:p>
            <a:r>
              <a:rPr lang="en-US" dirty="0"/>
              <a:t>WILDFIRES</a:t>
            </a:r>
          </a:p>
        </p:txBody>
      </p:sp>
      <p:cxnSp>
        <p:nvCxnSpPr>
          <p:cNvPr id="10" name="Straight Arrow Connector 9"/>
          <p:cNvCxnSpPr/>
          <p:nvPr/>
        </p:nvCxnSpPr>
        <p:spPr>
          <a:xfrm flipH="1">
            <a:off x="3984523" y="4296456"/>
            <a:ext cx="1017638" cy="892277"/>
          </a:xfrm>
          <a:prstGeom prst="straightConnector1">
            <a:avLst/>
          </a:prstGeom>
          <a:ln>
            <a:tailEnd type="arrow" w="lg" len="lg"/>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6403257" y="4298348"/>
            <a:ext cx="931608" cy="890384"/>
          </a:xfrm>
          <a:prstGeom prst="straightConnector1">
            <a:avLst/>
          </a:prstGeom>
          <a:ln>
            <a:tailEnd type="arrow" w="lg" len="lg"/>
          </a:ln>
        </p:spPr>
        <p:style>
          <a:lnRef idx="1">
            <a:schemeClr val="dk1"/>
          </a:lnRef>
          <a:fillRef idx="0">
            <a:schemeClr val="dk1"/>
          </a:fillRef>
          <a:effectRef idx="0">
            <a:schemeClr val="dk1"/>
          </a:effectRef>
          <a:fontRef idx="minor">
            <a:schemeClr val="tx1"/>
          </a:fontRef>
        </p:style>
      </p:cxnSp>
      <p:sp>
        <p:nvSpPr>
          <p:cNvPr id="14" name="Right Arrow 13"/>
          <p:cNvSpPr/>
          <p:nvPr/>
        </p:nvSpPr>
        <p:spPr>
          <a:xfrm rot="16200000">
            <a:off x="7276486" y="4918857"/>
            <a:ext cx="954958"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5400000">
            <a:off x="2668844" y="4920644"/>
            <a:ext cx="954958"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txBox="1">
            <a:spLocks/>
          </p:cNvSpPr>
          <p:nvPr/>
        </p:nvSpPr>
        <p:spPr bwMode="auto">
          <a:xfrm>
            <a:off x="3146323" y="4777971"/>
            <a:ext cx="3559278"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07" charset="-128"/>
                <a:cs typeface="ＭＳ Ｐゴシック" pitchFamily="-107" charset="-128"/>
              </a:defRPr>
            </a:lvl1pPr>
            <a:lvl2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2pPr>
            <a:lvl3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3pPr>
            <a:lvl4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4pPr>
            <a:lvl5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5pPr>
            <a:lvl6pPr marL="4572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6pPr>
            <a:lvl7pPr marL="9144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7pPr>
            <a:lvl8pPr marL="13716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8pPr>
            <a:lvl9pPr marL="18288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9pPr>
          </a:lstStyle>
          <a:p>
            <a:r>
              <a:rPr lang="en-US" dirty="0"/>
              <a:t>HARDWOODS</a:t>
            </a:r>
          </a:p>
        </p:txBody>
      </p:sp>
    </p:spTree>
    <p:extLst>
      <p:ext uri="{BB962C8B-B14F-4D97-AF65-F5344CB8AC3E}">
        <p14:creationId xmlns:p14="http://schemas.microsoft.com/office/powerpoint/2010/main" val="306318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animBg="1"/>
      <p:bldP spid="8" grpId="0" animBg="1"/>
      <p:bldP spid="9" grpId="0"/>
      <p:bldP spid="14" grpId="0" animBg="1"/>
      <p:bldP spid="15" grpId="0" animBg="1"/>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ofM Powerpoint Theme4.jpg"/>
          <p:cNvPicPr>
            <a:picLocks noChangeAspect="1"/>
          </p:cNvPicPr>
          <p:nvPr/>
        </p:nvPicPr>
        <p:blipFill rotWithShape="1">
          <a:blip r:embed="rId2" cstate="print">
            <a:extLst>
              <a:ext uri="{28A0092B-C50C-407E-A947-70E740481C1C}">
                <a14:useLocalDpi xmlns:a14="http://schemas.microsoft.com/office/drawing/2010/main" val="0"/>
              </a:ext>
            </a:extLst>
          </a:blip>
          <a:srcRect t="19494" b="5513"/>
          <a:stretch/>
        </p:blipFill>
        <p:spPr>
          <a:xfrm>
            <a:off x="0" y="336"/>
            <a:ext cx="12192000" cy="6857330"/>
          </a:xfrm>
          <a:prstGeom prst="rect">
            <a:avLst/>
          </a:prstGeom>
        </p:spPr>
      </p:pic>
      <p:sp>
        <p:nvSpPr>
          <p:cNvPr id="3" name="Title 1"/>
          <p:cNvSpPr txBox="1">
            <a:spLocks/>
          </p:cNvSpPr>
          <p:nvPr/>
        </p:nvSpPr>
        <p:spPr>
          <a:xfrm>
            <a:off x="609600" y="549159"/>
            <a:ext cx="10972800" cy="1524000"/>
          </a:xfrm>
          <a:prstGeom prst="rect">
            <a:avLst/>
          </a:prstGeom>
        </p:spPr>
        <p:txBody>
          <a:bodyPr/>
          <a:lstStyle>
            <a:lvl1pPr algn="ctr" defTabSz="725759" rtl="0" eaLnBrk="1" latinLnBrk="0" hangingPunct="1">
              <a:spcBef>
                <a:spcPct val="0"/>
              </a:spcBef>
              <a:buNone/>
              <a:defRPr sz="7000" kern="1200">
                <a:solidFill>
                  <a:schemeClr val="tx1"/>
                </a:solidFill>
                <a:latin typeface="+mj-lt"/>
                <a:ea typeface="+mj-ea"/>
                <a:cs typeface="+mj-cs"/>
              </a:defRPr>
            </a:lvl1pPr>
          </a:lstStyle>
          <a:p>
            <a:r>
              <a:rPr lang="en-US" sz="5249" b="1" dirty="0">
                <a:solidFill>
                  <a:schemeClr val="bg1"/>
                </a:solidFill>
                <a:latin typeface="Bitter"/>
              </a:rPr>
              <a:t>Wrap-Up</a:t>
            </a:r>
            <a:endParaRPr lang="en-US" sz="5249" dirty="0">
              <a:solidFill>
                <a:schemeClr val="bg1"/>
              </a:solidFill>
            </a:endParaRPr>
          </a:p>
        </p:txBody>
      </p:sp>
      <p:sp>
        <p:nvSpPr>
          <p:cNvPr id="5" name="Content Placeholder 4"/>
          <p:cNvSpPr>
            <a:spLocks noGrp="1"/>
          </p:cNvSpPr>
          <p:nvPr>
            <p:ph idx="1"/>
          </p:nvPr>
        </p:nvSpPr>
        <p:spPr/>
        <p:txBody>
          <a:bodyPr vert="horz" lIns="91440" tIns="45720" rIns="91440" bIns="45720" rtlCol="0" anchor="t">
            <a:normAutofit/>
          </a:bodyPr>
          <a:lstStyle/>
          <a:p>
            <a:r>
              <a:rPr lang="en-US" dirty="0"/>
              <a:t>Door Prizes!</a:t>
            </a:r>
            <a:endParaRPr lang="en-US" dirty="0">
              <a:cs typeface="Calibri"/>
            </a:endParaRPr>
          </a:p>
          <a:p>
            <a:r>
              <a:rPr lang="en-US" dirty="0">
                <a:cs typeface="Calibri"/>
              </a:rPr>
              <a:t>Certificates of completion?</a:t>
            </a:r>
          </a:p>
          <a:p>
            <a:pPr marL="0" indent="0">
              <a:buNone/>
            </a:pPr>
            <a:endParaRPr lang="en-US" dirty="0"/>
          </a:p>
          <a:p>
            <a:r>
              <a:rPr lang="en-US" dirty="0"/>
              <a:t>Please complete interest survey before leaving.  Use the link in your email or the QR Code below.</a:t>
            </a:r>
          </a:p>
          <a:p>
            <a:endParaRPr lang="en-US" dirty="0"/>
          </a:p>
          <a:p>
            <a:endParaRPr lang="en-US" dirty="0"/>
          </a:p>
        </p:txBody>
      </p:sp>
      <p:pic>
        <p:nvPicPr>
          <p:cNvPr id="2" name="Picture 5" descr="A picture containing crossword puzzle, indoor, text&#10;&#10;Description generated with high confidence">
            <a:extLst>
              <a:ext uri="{FF2B5EF4-FFF2-40B4-BE49-F238E27FC236}">
                <a16:creationId xmlns:a16="http://schemas.microsoft.com/office/drawing/2014/main" id="{BCB44CAE-3C5C-47BD-892E-FDDBF23EB0B7}"/>
              </a:ext>
            </a:extLst>
          </p:cNvPr>
          <p:cNvPicPr>
            <a:picLocks noChangeAspect="1"/>
          </p:cNvPicPr>
          <p:nvPr/>
        </p:nvPicPr>
        <p:blipFill>
          <a:blip r:embed="rId3"/>
          <a:stretch>
            <a:fillRect/>
          </a:stretch>
        </p:blipFill>
        <p:spPr>
          <a:xfrm>
            <a:off x="4761601" y="4179318"/>
            <a:ext cx="2381250" cy="2381250"/>
          </a:xfrm>
          <a:prstGeom prst="rect">
            <a:avLst/>
          </a:prstGeom>
        </p:spPr>
      </p:pic>
    </p:spTree>
    <p:extLst>
      <p:ext uri="{BB962C8B-B14F-4D97-AF65-F5344CB8AC3E}">
        <p14:creationId xmlns:p14="http://schemas.microsoft.com/office/powerpoint/2010/main" val="2812019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ofM Powerpoint Theme4.jpg"/>
          <p:cNvPicPr>
            <a:picLocks noChangeAspect="1"/>
          </p:cNvPicPr>
          <p:nvPr/>
        </p:nvPicPr>
        <p:blipFill rotWithShape="1">
          <a:blip r:embed="rId2" cstate="print">
            <a:extLst>
              <a:ext uri="{28A0092B-C50C-407E-A947-70E740481C1C}">
                <a14:useLocalDpi xmlns:a14="http://schemas.microsoft.com/office/drawing/2010/main" val="0"/>
              </a:ext>
            </a:extLst>
          </a:blip>
          <a:srcRect t="19494" b="5513"/>
          <a:stretch/>
        </p:blipFill>
        <p:spPr>
          <a:xfrm>
            <a:off x="0" y="336"/>
            <a:ext cx="12192000" cy="6857330"/>
          </a:xfrm>
          <a:prstGeom prst="rect">
            <a:avLst/>
          </a:prstGeom>
        </p:spPr>
      </p:pic>
      <p:sp>
        <p:nvSpPr>
          <p:cNvPr id="3" name="Title 1"/>
          <p:cNvSpPr txBox="1">
            <a:spLocks/>
          </p:cNvSpPr>
          <p:nvPr/>
        </p:nvSpPr>
        <p:spPr>
          <a:xfrm>
            <a:off x="609600" y="549159"/>
            <a:ext cx="10972800" cy="1524000"/>
          </a:xfrm>
          <a:prstGeom prst="rect">
            <a:avLst/>
          </a:prstGeom>
        </p:spPr>
        <p:txBody>
          <a:bodyPr/>
          <a:lstStyle>
            <a:lvl1pPr algn="ctr" defTabSz="725759" rtl="0" eaLnBrk="1" latinLnBrk="0" hangingPunct="1">
              <a:spcBef>
                <a:spcPct val="0"/>
              </a:spcBef>
              <a:buNone/>
              <a:defRPr sz="7000" kern="1200">
                <a:solidFill>
                  <a:schemeClr val="tx1"/>
                </a:solidFill>
                <a:latin typeface="+mj-lt"/>
                <a:ea typeface="+mj-ea"/>
                <a:cs typeface="+mj-cs"/>
              </a:defRPr>
            </a:lvl1pPr>
          </a:lstStyle>
          <a:p>
            <a:r>
              <a:rPr lang="en-US" sz="5249" b="1" dirty="0">
                <a:solidFill>
                  <a:schemeClr val="bg1"/>
                </a:solidFill>
                <a:latin typeface="Bitter"/>
              </a:rPr>
              <a:t>Overview</a:t>
            </a:r>
            <a:endParaRPr lang="en-US" sz="5249" dirty="0">
              <a:solidFill>
                <a:schemeClr val="bg1"/>
              </a:solidFill>
            </a:endParaRPr>
          </a:p>
        </p:txBody>
      </p:sp>
      <p:sp>
        <p:nvSpPr>
          <p:cNvPr id="5" name="Content Placeholder 4"/>
          <p:cNvSpPr>
            <a:spLocks noGrp="1"/>
          </p:cNvSpPr>
          <p:nvPr>
            <p:ph idx="1"/>
          </p:nvPr>
        </p:nvSpPr>
        <p:spPr>
          <a:xfrm>
            <a:off x="838200" y="1825624"/>
            <a:ext cx="10515600" cy="4691553"/>
          </a:xfrm>
        </p:spPr>
        <p:txBody>
          <a:bodyPr>
            <a:normAutofit/>
          </a:bodyPr>
          <a:lstStyle/>
          <a:p>
            <a:pPr marL="0" indent="0">
              <a:buNone/>
            </a:pPr>
            <a:r>
              <a:rPr lang="en-US" sz="3600" dirty="0"/>
              <a:t>Our agenda for today:</a:t>
            </a:r>
          </a:p>
          <a:p>
            <a:r>
              <a:rPr lang="en-US" sz="3200" dirty="0"/>
              <a:t>9:00 – 9:30: Continental breakfast, check-in, mingle</a:t>
            </a:r>
          </a:p>
          <a:p>
            <a:r>
              <a:rPr lang="en-US" sz="3200" dirty="0"/>
              <a:t>9:30 –  10:00: Literacy and 3-D Science Learning</a:t>
            </a:r>
          </a:p>
          <a:p>
            <a:r>
              <a:rPr lang="en-US" sz="3200" dirty="0"/>
              <a:t>10:00 – 11:20: Grade band literacy integration examples</a:t>
            </a:r>
          </a:p>
          <a:p>
            <a:r>
              <a:rPr lang="en-US" sz="3200" dirty="0"/>
              <a:t>11:20 – 11:30: Wrap up, door prizes, interest survey</a:t>
            </a:r>
          </a:p>
          <a:p>
            <a:endParaRPr lang="en-US" sz="3200" dirty="0"/>
          </a:p>
        </p:txBody>
      </p:sp>
    </p:spTree>
    <p:extLst>
      <p:ext uri="{BB962C8B-B14F-4D97-AF65-F5344CB8AC3E}">
        <p14:creationId xmlns:p14="http://schemas.microsoft.com/office/powerpoint/2010/main" val="4202349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764EE-939D-7E4E-AD79-14DDA26B47DB}"/>
              </a:ext>
            </a:extLst>
          </p:cNvPr>
          <p:cNvSpPr>
            <a:spLocks noGrp="1"/>
          </p:cNvSpPr>
          <p:nvPr>
            <p:ph type="title"/>
          </p:nvPr>
        </p:nvSpPr>
        <p:spPr/>
        <p:txBody>
          <a:bodyPr/>
          <a:lstStyle/>
          <a:p>
            <a:r>
              <a:rPr lang="en-US" dirty="0"/>
              <a:t>Literacy and Scientific Literacy</a:t>
            </a:r>
          </a:p>
        </p:txBody>
      </p:sp>
      <p:sp>
        <p:nvSpPr>
          <p:cNvPr id="3" name="Content Placeholder 2">
            <a:extLst>
              <a:ext uri="{FF2B5EF4-FFF2-40B4-BE49-F238E27FC236}">
                <a16:creationId xmlns:a16="http://schemas.microsoft.com/office/drawing/2014/main" id="{F0053607-EC2B-7243-8BE3-F77C4CAFF08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E1B3FC9-4624-3341-9178-FFFF6F37CAD0}"/>
              </a:ext>
            </a:extLst>
          </p:cNvPr>
          <p:cNvPicPr>
            <a:picLocks noChangeAspect="1"/>
          </p:cNvPicPr>
          <p:nvPr/>
        </p:nvPicPr>
        <p:blipFill>
          <a:blip r:embed="rId2"/>
          <a:stretch>
            <a:fillRect/>
          </a:stretch>
        </p:blipFill>
        <p:spPr>
          <a:xfrm>
            <a:off x="3122103" y="1572688"/>
            <a:ext cx="5947794" cy="4857212"/>
          </a:xfrm>
          <a:prstGeom prst="rect">
            <a:avLst/>
          </a:prstGeom>
        </p:spPr>
      </p:pic>
    </p:spTree>
    <p:extLst>
      <p:ext uri="{BB962C8B-B14F-4D97-AF65-F5344CB8AC3E}">
        <p14:creationId xmlns:p14="http://schemas.microsoft.com/office/powerpoint/2010/main" val="1130196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18F1D-16BD-4344-8B8F-1C10DEEA55C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52E2293-60D3-2F45-BAE1-05E61B34656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0563E44-843A-7548-83D1-E64DA16D0225}"/>
              </a:ext>
            </a:extLst>
          </p:cNvPr>
          <p:cNvPicPr>
            <a:picLocks noChangeAspect="1"/>
          </p:cNvPicPr>
          <p:nvPr/>
        </p:nvPicPr>
        <p:blipFill>
          <a:blip r:embed="rId2"/>
          <a:stretch>
            <a:fillRect/>
          </a:stretch>
        </p:blipFill>
        <p:spPr>
          <a:xfrm>
            <a:off x="2139950" y="1517650"/>
            <a:ext cx="7912100" cy="3822700"/>
          </a:xfrm>
          <a:prstGeom prst="rect">
            <a:avLst/>
          </a:prstGeom>
        </p:spPr>
      </p:pic>
    </p:spTree>
    <p:extLst>
      <p:ext uri="{BB962C8B-B14F-4D97-AF65-F5344CB8AC3E}">
        <p14:creationId xmlns:p14="http://schemas.microsoft.com/office/powerpoint/2010/main" val="2933350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FEC3A-0BA6-674C-92B0-6D0361E27923}"/>
              </a:ext>
            </a:extLst>
          </p:cNvPr>
          <p:cNvSpPr>
            <a:spLocks noGrp="1"/>
          </p:cNvSpPr>
          <p:nvPr>
            <p:ph type="title"/>
          </p:nvPr>
        </p:nvSpPr>
        <p:spPr/>
        <p:txBody>
          <a:bodyPr/>
          <a:lstStyle/>
          <a:p>
            <a:r>
              <a:rPr lang="en-US" dirty="0"/>
              <a:t>Literacy in the SEPs</a:t>
            </a:r>
          </a:p>
        </p:txBody>
      </p:sp>
      <p:pic>
        <p:nvPicPr>
          <p:cNvPr id="4" name="Content Placeholder 3">
            <a:extLst>
              <a:ext uri="{FF2B5EF4-FFF2-40B4-BE49-F238E27FC236}">
                <a16:creationId xmlns:a16="http://schemas.microsoft.com/office/drawing/2014/main" id="{D2F10963-6AA5-E342-AC0C-290FCF9EF1A7}"/>
              </a:ext>
            </a:extLst>
          </p:cNvPr>
          <p:cNvPicPr>
            <a:picLocks noGrp="1" noChangeAspect="1"/>
          </p:cNvPicPr>
          <p:nvPr>
            <p:ph idx="1"/>
          </p:nvPr>
        </p:nvPicPr>
        <p:blipFill>
          <a:blip r:embed="rId2"/>
          <a:stretch>
            <a:fillRect/>
          </a:stretch>
        </p:blipFill>
        <p:spPr>
          <a:xfrm>
            <a:off x="2997528" y="1422036"/>
            <a:ext cx="5728017" cy="5435964"/>
          </a:xfrm>
          <a:prstGeom prst="rect">
            <a:avLst/>
          </a:prstGeom>
        </p:spPr>
      </p:pic>
      <p:sp>
        <p:nvSpPr>
          <p:cNvPr id="6" name="Oval 5">
            <a:extLst>
              <a:ext uri="{FF2B5EF4-FFF2-40B4-BE49-F238E27FC236}">
                <a16:creationId xmlns:a16="http://schemas.microsoft.com/office/drawing/2014/main" id="{E61AEE3D-9E9A-9442-9972-BB15C0317812}"/>
              </a:ext>
            </a:extLst>
          </p:cNvPr>
          <p:cNvSpPr/>
          <p:nvPr/>
        </p:nvSpPr>
        <p:spPr>
          <a:xfrm>
            <a:off x="2794328" y="3479618"/>
            <a:ext cx="2895272" cy="13208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7E420F99-F70F-0E4B-A440-D04438C4B85A}"/>
              </a:ext>
            </a:extLst>
          </p:cNvPr>
          <p:cNvCxnSpPr/>
          <p:nvPr/>
        </p:nvCxnSpPr>
        <p:spPr>
          <a:xfrm>
            <a:off x="3189767" y="5252484"/>
            <a:ext cx="2317898" cy="0"/>
          </a:xfrm>
          <a:prstGeom prst="line">
            <a:avLst/>
          </a:prstGeom>
          <a:ln w="34925">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9648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7E027-000D-CA4C-8D23-8ECA8C099A49}"/>
              </a:ext>
            </a:extLst>
          </p:cNvPr>
          <p:cNvSpPr>
            <a:spLocks noGrp="1"/>
          </p:cNvSpPr>
          <p:nvPr>
            <p:ph type="title"/>
          </p:nvPr>
        </p:nvSpPr>
        <p:spPr>
          <a:xfrm>
            <a:off x="371959" y="316970"/>
            <a:ext cx="10515600" cy="1325563"/>
          </a:xfrm>
        </p:spPr>
        <p:txBody>
          <a:bodyPr/>
          <a:lstStyle/>
          <a:p>
            <a:r>
              <a:rPr lang="en-US" dirty="0"/>
              <a:t>From the Framework:</a:t>
            </a:r>
          </a:p>
        </p:txBody>
      </p:sp>
      <p:sp>
        <p:nvSpPr>
          <p:cNvPr id="3" name="Content Placeholder 2">
            <a:extLst>
              <a:ext uri="{FF2B5EF4-FFF2-40B4-BE49-F238E27FC236}">
                <a16:creationId xmlns:a16="http://schemas.microsoft.com/office/drawing/2014/main" id="{EEBA8715-C8FF-D14F-ADA2-1736E5B1A7FB}"/>
              </a:ext>
            </a:extLst>
          </p:cNvPr>
          <p:cNvSpPr>
            <a:spLocks noGrp="1"/>
          </p:cNvSpPr>
          <p:nvPr>
            <p:ph idx="1"/>
          </p:nvPr>
        </p:nvSpPr>
        <p:spPr>
          <a:xfrm>
            <a:off x="371959" y="1642533"/>
            <a:ext cx="11344759" cy="5099230"/>
          </a:xfrm>
        </p:spPr>
        <p:txBody>
          <a:bodyPr>
            <a:normAutofit fontScale="85000" lnSpcReduction="20000"/>
          </a:bodyPr>
          <a:lstStyle/>
          <a:p>
            <a:pPr marL="0" indent="0">
              <a:buNone/>
            </a:pPr>
            <a:r>
              <a:rPr lang="en-US" sz="1900" dirty="0"/>
              <a:t>Being literate in science and engineering requires the ability to read and understand their literatures [</a:t>
            </a:r>
            <a:r>
              <a:rPr lang="en-US" sz="1900" dirty="0">
                <a:hlinkClick r:id="rId2"/>
              </a:rPr>
              <a:t>34</a:t>
            </a:r>
            <a:r>
              <a:rPr lang="en-US" sz="1900" dirty="0"/>
              <a:t>]. Science and engineering are ways of knowing that are represented and communicated by words, diagrams, charts, graphs, images, symbols, and mathematics [</a:t>
            </a:r>
            <a:r>
              <a:rPr lang="en-US" sz="1900" dirty="0">
                <a:hlinkClick r:id="rId3"/>
              </a:rPr>
              <a:t>35</a:t>
            </a:r>
            <a:r>
              <a:rPr lang="en-US" sz="1900" dirty="0"/>
              <a:t>]. Reading, interpreting, and producing text</a:t>
            </a:r>
            <a:r>
              <a:rPr lang="en-US" sz="1900" baseline="30000" dirty="0">
                <a:hlinkClick r:id="rId4"/>
              </a:rPr>
              <a:t>*</a:t>
            </a:r>
            <a:r>
              <a:rPr lang="en-US" sz="1900" dirty="0"/>
              <a:t> are fundamental practices of science in particular, and they constitute at least half of engineers’ and scientists’ total working time [</a:t>
            </a:r>
            <a:r>
              <a:rPr lang="en-US" sz="1900" dirty="0">
                <a:hlinkClick r:id="rId5"/>
              </a:rPr>
              <a:t>36</a:t>
            </a:r>
            <a:r>
              <a:rPr lang="en-US" sz="1900" dirty="0"/>
              <a:t>].</a:t>
            </a:r>
          </a:p>
          <a:p>
            <a:pPr marL="0" indent="0">
              <a:buNone/>
            </a:pPr>
            <a:r>
              <a:rPr lang="en-US" sz="1900" dirty="0"/>
              <a:t>Even when students have developed grade-level-appropriate reading skills, reading in science is often challenging to students for three reasons. First, the jargon of science texts is essentially unfamiliar; together with their often extensive use of, for example, the passive voice and complex sentence structure, many find these texts inaccessible [</a:t>
            </a:r>
            <a:r>
              <a:rPr lang="en-US" sz="1900" dirty="0">
                <a:hlinkClick r:id="rId6"/>
              </a:rPr>
              <a:t>37</a:t>
            </a:r>
            <a:r>
              <a:rPr lang="en-US" sz="1900" dirty="0"/>
              <a:t>]. Second, science texts must be read so as to extract information accurately. Because the precise meaning of each word or clause may be important, such texts require a mode of reading that is quite different from reading a novel or even a newspaper. Third, science texts are multimodal [</a:t>
            </a:r>
            <a:r>
              <a:rPr lang="en-US" sz="1900" dirty="0">
                <a:hlinkClick r:id="rId7"/>
              </a:rPr>
              <a:t>38</a:t>
            </a:r>
            <a:r>
              <a:rPr lang="en-US" sz="1900" dirty="0"/>
              <a:t>], using a mix of words, diagrams, charts, symbols, and mathematics to communicate. Thus understanding science texts requires much more than simply knowing the meanings of technical terms.</a:t>
            </a:r>
          </a:p>
          <a:p>
            <a:pPr marL="0" indent="0">
              <a:buNone/>
            </a:pPr>
            <a:r>
              <a:rPr lang="en-US" sz="1900" dirty="0"/>
              <a:t>Communicating in written or spoken form is another fundamental practice of science; it requires scientists to describe observations precisely, clarify their thinking, and justify their arguments. Because writing is one of the primary means of communicating in the scientific community, learning how to produce scientific texts is as essential to developing an understanding of science as learning how to draw is to appreciating the skill of the visual artist. Indeed, the new </a:t>
            </a:r>
            <a:r>
              <a:rPr lang="en-US" sz="1900" i="1" dirty="0"/>
              <a:t>Common Core State Standards for English Language Arts &amp; Literacy in History/Social Studies, Science, and Technical Subjects</a:t>
            </a:r>
            <a:r>
              <a:rPr lang="en-US" sz="1900" dirty="0"/>
              <a:t> [</a:t>
            </a:r>
            <a:r>
              <a:rPr lang="en-US" sz="1900" dirty="0">
                <a:hlinkClick r:id="rId8"/>
              </a:rPr>
              <a:t>39</a:t>
            </a:r>
            <a:r>
              <a:rPr lang="en-US" sz="1900" dirty="0"/>
              <a:t>] recognize that reading and writing skills are essential to science; the formal inclusion in this framework of this science practice reinforces and expands on that view. Science simply cannot advance if scientists are unable to communicate their findings clearly and persuasively. Communication occurs in a variety of formal venues, including peer-reviewed journals, books, conference presentations, and carefully constructed websites; it occurs as well through informal means, such as discussions, email messages, phone calls, and blogs. New technologies have extended communicative practices, enabling multidisciplinary collaborations across the globe that place even more emphasis on reading and writing. Increasingly, too, scientists are required to engage in dialogues with lay audiences about their work, which requires especially good communication skills.</a:t>
            </a:r>
          </a:p>
          <a:p>
            <a:pPr marL="0" indent="0">
              <a:buNone/>
            </a:pPr>
            <a:r>
              <a:rPr lang="en-US" sz="1900" dirty="0"/>
              <a:t>Being a critical consumer of science and the products of engineering, whether as a lay citizen or a practicing scientist or an engineer, also requires the ability to read or view reports about science in the press or on the Internet and to recognize the salient science, identify sources of error and methodological flaws, and distinguish observations from inferences, arguments from explanations, and claims from evidence. All of these are constructs learned from engaging in a critical discourse around texts.</a:t>
            </a:r>
          </a:p>
          <a:p>
            <a:pPr marL="0" indent="0">
              <a:buNone/>
            </a:pPr>
            <a:endParaRPr lang="en-US" sz="1800" dirty="0"/>
          </a:p>
        </p:txBody>
      </p:sp>
      <p:cxnSp>
        <p:nvCxnSpPr>
          <p:cNvPr id="4" name="Straight Connector 3">
            <a:extLst>
              <a:ext uri="{FF2B5EF4-FFF2-40B4-BE49-F238E27FC236}">
                <a16:creationId xmlns:a16="http://schemas.microsoft.com/office/drawing/2014/main" id="{C6710AC9-46CA-D145-8FA6-FF25349E4F13}"/>
              </a:ext>
            </a:extLst>
          </p:cNvPr>
          <p:cNvCxnSpPr>
            <a:cxnSpLocks/>
          </p:cNvCxnSpPr>
          <p:nvPr/>
        </p:nvCxnSpPr>
        <p:spPr>
          <a:xfrm>
            <a:off x="4082902" y="2020186"/>
            <a:ext cx="6804657" cy="0"/>
          </a:xfrm>
          <a:prstGeom prst="line">
            <a:avLst/>
          </a:prstGeom>
          <a:ln w="3492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E1857CF5-020B-4844-AEC9-37516117C1FB}"/>
              </a:ext>
            </a:extLst>
          </p:cNvPr>
          <p:cNvCxnSpPr>
            <a:cxnSpLocks/>
          </p:cNvCxnSpPr>
          <p:nvPr/>
        </p:nvCxnSpPr>
        <p:spPr>
          <a:xfrm>
            <a:off x="4214037" y="2193851"/>
            <a:ext cx="6804657" cy="0"/>
          </a:xfrm>
          <a:prstGeom prst="line">
            <a:avLst/>
          </a:prstGeom>
          <a:ln w="3492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E0E2BE93-D3DB-AA4E-9598-6B155CA5482E}"/>
              </a:ext>
            </a:extLst>
          </p:cNvPr>
          <p:cNvCxnSpPr>
            <a:cxnSpLocks/>
          </p:cNvCxnSpPr>
          <p:nvPr/>
        </p:nvCxnSpPr>
        <p:spPr>
          <a:xfrm>
            <a:off x="6854455" y="2656959"/>
            <a:ext cx="3051545" cy="0"/>
          </a:xfrm>
          <a:prstGeom prst="line">
            <a:avLst/>
          </a:prstGeom>
          <a:ln w="3492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3BA10152-FD3F-A04F-831F-06F8CBBCECCB}"/>
              </a:ext>
            </a:extLst>
          </p:cNvPr>
          <p:cNvCxnSpPr>
            <a:cxnSpLocks/>
          </p:cNvCxnSpPr>
          <p:nvPr/>
        </p:nvCxnSpPr>
        <p:spPr>
          <a:xfrm>
            <a:off x="371959" y="4005718"/>
            <a:ext cx="6804657" cy="0"/>
          </a:xfrm>
          <a:prstGeom prst="line">
            <a:avLst/>
          </a:prstGeom>
          <a:ln w="3492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052EAAF6-EF21-4546-90A4-780EDBFE975A}"/>
              </a:ext>
            </a:extLst>
          </p:cNvPr>
          <p:cNvCxnSpPr>
            <a:cxnSpLocks/>
          </p:cNvCxnSpPr>
          <p:nvPr/>
        </p:nvCxnSpPr>
        <p:spPr>
          <a:xfrm>
            <a:off x="1049292" y="6308652"/>
            <a:ext cx="5402308" cy="0"/>
          </a:xfrm>
          <a:prstGeom prst="line">
            <a:avLst/>
          </a:prstGeom>
          <a:ln w="34925">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3776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4B170-78EF-C54C-91E5-73B51B25E799}"/>
              </a:ext>
            </a:extLst>
          </p:cNvPr>
          <p:cNvSpPr>
            <a:spLocks noGrp="1"/>
          </p:cNvSpPr>
          <p:nvPr>
            <p:ph type="title"/>
          </p:nvPr>
        </p:nvSpPr>
        <p:spPr/>
        <p:txBody>
          <a:bodyPr/>
          <a:lstStyle/>
          <a:p>
            <a:r>
              <a:rPr lang="en-US" dirty="0"/>
              <a:t>Literacy in Science</a:t>
            </a:r>
          </a:p>
        </p:txBody>
      </p:sp>
      <p:sp>
        <p:nvSpPr>
          <p:cNvPr id="3" name="Content Placeholder 2">
            <a:extLst>
              <a:ext uri="{FF2B5EF4-FFF2-40B4-BE49-F238E27FC236}">
                <a16:creationId xmlns:a16="http://schemas.microsoft.com/office/drawing/2014/main" id="{78E06193-AE45-D042-8C19-5553EB3E7D7A}"/>
              </a:ext>
            </a:extLst>
          </p:cNvPr>
          <p:cNvSpPr>
            <a:spLocks noGrp="1"/>
          </p:cNvSpPr>
          <p:nvPr>
            <p:ph idx="1"/>
          </p:nvPr>
        </p:nvSpPr>
        <p:spPr/>
        <p:txBody>
          <a:bodyPr/>
          <a:lstStyle/>
          <a:p>
            <a:r>
              <a:rPr lang="en-US" dirty="0"/>
              <a:t>Science has unique literacy demands – words, diagrams, charts, symbols, etc.</a:t>
            </a:r>
          </a:p>
          <a:p>
            <a:r>
              <a:rPr lang="en-US" dirty="0"/>
              <a:t>Literacy isn’t just for students – it’s a primary practice of scientists, reading (taking in information) and writing (communicating information)</a:t>
            </a:r>
          </a:p>
          <a:p>
            <a:r>
              <a:rPr lang="en-US" dirty="0"/>
              <a:t>Literacy in science has unique challenges – jargon, inaccessible texts, precise meanings, multimodal texts</a:t>
            </a:r>
          </a:p>
          <a:p>
            <a:r>
              <a:rPr lang="en-US" dirty="0"/>
              <a:t>Literacy in science is important for an educated citizenry</a:t>
            </a:r>
          </a:p>
          <a:p>
            <a:endParaRPr lang="en-US" dirty="0"/>
          </a:p>
          <a:p>
            <a:endParaRPr lang="en-US" dirty="0"/>
          </a:p>
        </p:txBody>
      </p:sp>
    </p:spTree>
    <p:extLst>
      <p:ext uri="{BB962C8B-B14F-4D97-AF65-F5344CB8AC3E}">
        <p14:creationId xmlns:p14="http://schemas.microsoft.com/office/powerpoint/2010/main" val="291504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B42BC-AFE3-AC49-8BC4-0221CD64B8B3}"/>
              </a:ext>
            </a:extLst>
          </p:cNvPr>
          <p:cNvSpPr>
            <a:spLocks noGrp="1"/>
          </p:cNvSpPr>
          <p:nvPr>
            <p:ph type="title"/>
          </p:nvPr>
        </p:nvSpPr>
        <p:spPr/>
        <p:txBody>
          <a:bodyPr/>
          <a:lstStyle/>
          <a:p>
            <a:r>
              <a:rPr lang="en-US" dirty="0"/>
              <a:t>Goals</a:t>
            </a:r>
          </a:p>
        </p:txBody>
      </p:sp>
      <p:sp>
        <p:nvSpPr>
          <p:cNvPr id="3" name="Content Placeholder 2">
            <a:extLst>
              <a:ext uri="{FF2B5EF4-FFF2-40B4-BE49-F238E27FC236}">
                <a16:creationId xmlns:a16="http://schemas.microsoft.com/office/drawing/2014/main" id="{25EF1441-5242-774E-A824-D78341B481F9}"/>
              </a:ext>
            </a:extLst>
          </p:cNvPr>
          <p:cNvSpPr>
            <a:spLocks noGrp="1"/>
          </p:cNvSpPr>
          <p:nvPr>
            <p:ph idx="1"/>
          </p:nvPr>
        </p:nvSpPr>
        <p:spPr>
          <a:xfrm>
            <a:off x="838200" y="1624737"/>
            <a:ext cx="10515600" cy="5517396"/>
          </a:xfrm>
        </p:spPr>
        <p:txBody>
          <a:bodyPr>
            <a:normAutofit lnSpcReduction="10000"/>
          </a:bodyPr>
          <a:lstStyle/>
          <a:p>
            <a:pPr marL="0" indent="0">
              <a:buNone/>
            </a:pPr>
            <a:r>
              <a:rPr lang="en-US" dirty="0"/>
              <a:t>By grade 12, students should be able to</a:t>
            </a:r>
          </a:p>
          <a:p>
            <a:pPr marL="0" indent="0">
              <a:buNone/>
            </a:pPr>
            <a:r>
              <a:rPr lang="en-US" dirty="0"/>
              <a:t>•     Use words, tables, diagrams, and graphs (whether in hard copy or electronically), as well as mathematical expressions, to communicate their understanding or to ask questions about a system under study.</a:t>
            </a:r>
          </a:p>
          <a:p>
            <a:pPr marL="0" indent="0">
              <a:buNone/>
            </a:pPr>
            <a:r>
              <a:rPr lang="en-US" dirty="0"/>
              <a:t>•     Read scientific and engineering text, including tables, diagrams, and graphs, commensurate with their scientific knowledge and explain the key ideas being communicated.</a:t>
            </a:r>
          </a:p>
          <a:p>
            <a:pPr marL="0" indent="0">
              <a:buNone/>
            </a:pPr>
            <a:r>
              <a:rPr lang="en-US" dirty="0"/>
              <a:t>•     Recognize the major features of scientific and engineering writing and speaking and be able to produce written and illustrated text or oral presentations that communicate their own ideas and accomplishments.</a:t>
            </a:r>
          </a:p>
          <a:p>
            <a:pPr marL="0" indent="0">
              <a:buNone/>
            </a:pPr>
            <a:r>
              <a:rPr lang="en-US" dirty="0"/>
              <a:t>•     Engage in a critical reading of primary scientific literature (adapted for classroom use) or of media reports of science and discuss the validity and reliability of the data, hypotheses, and conclusions.</a:t>
            </a:r>
          </a:p>
          <a:p>
            <a:endParaRPr lang="en-US" dirty="0"/>
          </a:p>
        </p:txBody>
      </p:sp>
    </p:spTree>
    <p:extLst>
      <p:ext uri="{BB962C8B-B14F-4D97-AF65-F5344CB8AC3E}">
        <p14:creationId xmlns:p14="http://schemas.microsoft.com/office/powerpoint/2010/main" val="18644843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8582AF3B0DE0245B2D5BCF496C02574" ma:contentTypeVersion="13" ma:contentTypeDescription="Create a new document." ma:contentTypeScope="" ma:versionID="4d6e1fd92ca4aae58ce471a5913ca059">
  <xsd:schema xmlns:xsd="http://www.w3.org/2001/XMLSchema" xmlns:xs="http://www.w3.org/2001/XMLSchema" xmlns:p="http://schemas.microsoft.com/office/2006/metadata/properties" xmlns:ns3="3604e806-bd1f-4c6e-952a-c7d4eacad96e" xmlns:ns4="2f5cd806-74a5-4375-8499-f26ad95bf94b" targetNamespace="http://schemas.microsoft.com/office/2006/metadata/properties" ma:root="true" ma:fieldsID="b1db0f670f0cfbf16e9834997ba12e56" ns3:_="" ns4:_="">
    <xsd:import namespace="3604e806-bd1f-4c6e-952a-c7d4eacad96e"/>
    <xsd:import namespace="2f5cd806-74a5-4375-8499-f26ad95bf94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EventHashCode" minOccurs="0"/>
                <xsd:element ref="ns3:MediaServiceGenerationTime"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04e806-bd1f-4c6e-952a-c7d4eacad9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5cd806-74a5-4375-8499-f26ad95bf94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9A2652-2DCA-428C-967F-BF6CB04E4051}">
  <ds:schemaRefs>
    <ds:schemaRef ds:uri="http://schemas.microsoft.com/office/2006/metadata/properties"/>
    <ds:schemaRef ds:uri="http://www.w3.org/XML/1998/namespace"/>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2f5cd806-74a5-4375-8499-f26ad95bf94b"/>
    <ds:schemaRef ds:uri="3604e806-bd1f-4c6e-952a-c7d4eacad96e"/>
    <ds:schemaRef ds:uri="http://purl.org/dc/terms/"/>
  </ds:schemaRefs>
</ds:datastoreItem>
</file>

<file path=customXml/itemProps2.xml><?xml version="1.0" encoding="utf-8"?>
<ds:datastoreItem xmlns:ds="http://schemas.openxmlformats.org/officeDocument/2006/customXml" ds:itemID="{DFA6C9AA-E3B5-4B7D-B23E-A08D5E1EF1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04e806-bd1f-4c6e-952a-c7d4eacad96e"/>
    <ds:schemaRef ds:uri="2f5cd806-74a5-4375-8499-f26ad95bf9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8F7B28-D879-483E-B362-E466FD2CED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17242</TotalTime>
  <Words>864</Words>
  <Application>Microsoft Macintosh PowerPoint</Application>
  <PresentationFormat>Widescreen</PresentationFormat>
  <Paragraphs>138</Paragraphs>
  <Slides>26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ＭＳ Ｐゴシック</vt:lpstr>
      <vt:lpstr>Arial</vt:lpstr>
      <vt:lpstr>Bitter</vt:lpstr>
      <vt:lpstr>Calibri</vt:lpstr>
      <vt:lpstr>Calibri Light</vt:lpstr>
      <vt:lpstr>Symbol</vt:lpstr>
      <vt:lpstr>Times New Roman</vt:lpstr>
      <vt:lpstr>Office Theme</vt:lpstr>
      <vt:lpstr>PowerPoint Presentation</vt:lpstr>
      <vt:lpstr>PowerPoint Presentation</vt:lpstr>
      <vt:lpstr>PowerPoint Presentation</vt:lpstr>
      <vt:lpstr>Literacy and Scientific Literacy</vt:lpstr>
      <vt:lpstr>PowerPoint Presentation</vt:lpstr>
      <vt:lpstr>Literacy in the SEPs</vt:lpstr>
      <vt:lpstr>From the Framework:</vt:lpstr>
      <vt:lpstr>Literacy in Science</vt:lpstr>
      <vt:lpstr>Goals</vt:lpstr>
      <vt:lpstr>From the TN Science Standards</vt:lpstr>
      <vt:lpstr>Students should…</vt:lpstr>
      <vt:lpstr>Teachers should…</vt:lpstr>
      <vt:lpstr>Examples of Literacy in Science Class</vt:lpstr>
      <vt:lpstr>What does this look like in a science class?</vt:lpstr>
      <vt:lpstr>Challenges</vt:lpstr>
      <vt:lpstr>Example: Notes</vt:lpstr>
      <vt:lpstr>Example: Jigsaw</vt:lpstr>
      <vt:lpstr>SCS Observation Tool</vt:lpstr>
      <vt:lpstr>Grade Band Breakouts</vt:lpstr>
      <vt:lpstr>Penguin Case Study</vt:lpstr>
      <vt:lpstr>Penguin Case Study</vt:lpstr>
      <vt:lpstr>Specialists</vt:lpstr>
      <vt:lpstr>Penguin Case Study</vt:lpstr>
      <vt:lpstr>Home Groups</vt:lpstr>
      <vt:lpstr>Example flow chart</vt:lpstr>
      <vt:lpstr>PowerPoint Presentation</vt:lpstr>
    </vt:vector>
  </TitlesOfParts>
  <Company>University of Memphis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Wade-Jaimes (kswade)</dc:creator>
  <cp:lastModifiedBy>Katie Wade-Jaimes (kswade)</cp:lastModifiedBy>
  <cp:revision>102</cp:revision>
  <dcterms:created xsi:type="dcterms:W3CDTF">2018-01-10T19:11:01Z</dcterms:created>
  <dcterms:modified xsi:type="dcterms:W3CDTF">2019-11-02T02:22:36Z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0x01010028582AF3B0DE0245B2D5BCF496C02574</vt:lpwstr>
  </property>
</Properties>
</file>