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tiff" ContentType="image/tiff"/>
  <Default Extension="emf" ContentType="image/x-em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70" r:id="rId2"/>
    <p:sldId id="258" r:id="rId3"/>
    <p:sldId id="257" r:id="rId4"/>
    <p:sldId id="260" r:id="rId5"/>
    <p:sldId id="271" r:id="rId6"/>
    <p:sldId id="273" r:id="rId7"/>
    <p:sldId id="259" r:id="rId8"/>
    <p:sldId id="261" r:id="rId9"/>
    <p:sldId id="262" r:id="rId10"/>
    <p:sldId id="265" r:id="rId11"/>
    <p:sldId id="263" r:id="rId12"/>
    <p:sldId id="266" r:id="rId13"/>
    <p:sldId id="264" r:id="rId14"/>
    <p:sldId id="267" r:id="rId15"/>
    <p:sldId id="268" r:id="rId16"/>
    <p:sldId id="269" r:id="rId17"/>
    <p:sldId id="274" r:id="rId18"/>
    <p:sldId id="275" r:id="rId19"/>
    <p:sldId id="272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00" autoAdjust="0"/>
    <p:restoredTop sz="83710" autoAdjust="0"/>
  </p:normalViewPr>
  <p:slideViewPr>
    <p:cSldViewPr snapToGrid="0">
      <p:cViewPr varScale="1">
        <p:scale>
          <a:sx n="65" d="100"/>
          <a:sy n="65" d="100"/>
        </p:scale>
        <p:origin x="208" y="6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notesMaster" Target="notesMasters/notesMaster1.xml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6BF130E-D160-44E8-9F44-3ADD69DC994F}" type="datetimeFigureOut">
              <a:rPr lang="en-US" smtClean="0"/>
              <a:t>1/20/18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E1AC061-9293-4EAD-991A-592750359E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41294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https://www.mentimeter.com/app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E1AC061-9293-4EAD-991A-592750359E8A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2688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597A-25F9-45C3-9EEE-6E15B5288671}" type="datetimeFigureOut">
              <a:rPr lang="en-US" smtClean="0"/>
              <a:t>1/20/18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DCF4-84D2-4FCC-8805-972FF7B0C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7924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597A-25F9-45C3-9EEE-6E15B5288671}" type="datetimeFigureOut">
              <a:rPr lang="en-US" smtClean="0"/>
              <a:t>1/20/18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DCF4-84D2-4FCC-8805-972FF7B0C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6270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597A-25F9-45C3-9EEE-6E15B5288671}" type="datetimeFigureOut">
              <a:rPr lang="en-US" smtClean="0"/>
              <a:t>1/20/18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DCF4-84D2-4FCC-8805-972FF7B0C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8286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597A-25F9-45C3-9EEE-6E15B5288671}" type="datetimeFigureOut">
              <a:rPr lang="en-US" smtClean="0"/>
              <a:t>1/20/18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DCF4-84D2-4FCC-8805-972FF7B0C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81723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597A-25F9-45C3-9EEE-6E15B5288671}" type="datetimeFigureOut">
              <a:rPr lang="en-US" smtClean="0"/>
              <a:t>1/20/18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DCF4-84D2-4FCC-8805-972FF7B0C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00414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597A-25F9-45C3-9EEE-6E15B5288671}" type="datetimeFigureOut">
              <a:rPr lang="en-US" smtClean="0"/>
              <a:t>1/20/18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DCF4-84D2-4FCC-8805-972FF7B0C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08676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597A-25F9-45C3-9EEE-6E15B5288671}" type="datetimeFigureOut">
              <a:rPr lang="en-US" smtClean="0"/>
              <a:t>1/20/18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DCF4-84D2-4FCC-8805-972FF7B0C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2096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597A-25F9-45C3-9EEE-6E15B5288671}" type="datetimeFigureOut">
              <a:rPr lang="en-US" smtClean="0"/>
              <a:t>1/20/18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DCF4-84D2-4FCC-8805-972FF7B0C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75872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597A-25F9-45C3-9EEE-6E15B5288671}" type="datetimeFigureOut">
              <a:rPr lang="en-US" smtClean="0"/>
              <a:t>1/20/18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DCF4-84D2-4FCC-8805-972FF7B0C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000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597A-25F9-45C3-9EEE-6E15B5288671}" type="datetimeFigureOut">
              <a:rPr lang="en-US" smtClean="0"/>
              <a:t>1/20/18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DCF4-84D2-4FCC-8805-972FF7B0C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60767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61D597A-25F9-45C3-9EEE-6E15B5288671}" type="datetimeFigureOut">
              <a:rPr lang="en-US" smtClean="0"/>
              <a:t>1/20/18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1EDCF4-84D2-4FCC-8805-972FF7B0C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13747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1D597A-25F9-45C3-9EEE-6E15B5288671}" type="datetimeFigureOut">
              <a:rPr lang="en-US" smtClean="0"/>
              <a:t>1/20/18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EDCF4-84D2-4FCC-8805-972FF7B0C4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040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8.emf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emf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0.emf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4" Type="http://schemas.openxmlformats.org/officeDocument/2006/relationships/image" Target="../media/image13.tif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4.gi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15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hyperlink" Target="https://www.tn.gov/content/dam/tn/stateboardofeducation/documents/meeting_oct_20_17/10-20-17_III_J_Non-Substantive_Changes_to_Math_ELA__Science_Standards_Attachment_3_-_Science.pdf" TargetMode="External"/><Relationship Id="rId5" Type="http://schemas.openxmlformats.org/officeDocument/2006/relationships/hyperlink" Target="https://www.nap.edu/catalog/13165/a-framework-for-k-12-science-education-practices-crosscutting-concepts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Relationship Id="rId3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ofM Powerpoint Theme4.jpg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4" b="5513"/>
          <a:stretch/>
        </p:blipFill>
        <p:spPr>
          <a:xfrm>
            <a:off x="0" y="336"/>
            <a:ext cx="12192000" cy="685733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549159"/>
            <a:ext cx="10972800" cy="1524000"/>
          </a:xfrm>
          <a:prstGeom prst="rect">
            <a:avLst/>
          </a:prstGeom>
        </p:spPr>
        <p:txBody>
          <a:bodyPr/>
          <a:lstStyle>
            <a:lvl1pPr algn="ctr" defTabSz="725759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249" b="1" dirty="0" smtClean="0">
                <a:solidFill>
                  <a:schemeClr val="bg1"/>
                </a:solidFill>
                <a:latin typeface="Bitter"/>
              </a:rPr>
              <a:t>Do-Now</a:t>
            </a:r>
            <a:endParaRPr lang="en-US" sz="5249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sz="4400" dirty="0" smtClean="0"/>
              <a:t>What questions do you have about the new TN Science Standards?</a:t>
            </a:r>
          </a:p>
          <a:p>
            <a:endParaRPr lang="en-US" sz="4400" dirty="0"/>
          </a:p>
          <a:p>
            <a:r>
              <a:rPr lang="en-US" sz="4400" dirty="0" smtClean="0"/>
              <a:t>Go to </a:t>
            </a:r>
            <a:r>
              <a:rPr lang="en-US" sz="4400" b="1" dirty="0" smtClean="0"/>
              <a:t>menti.com</a:t>
            </a:r>
          </a:p>
          <a:p>
            <a:r>
              <a:rPr lang="en-US" sz="4400" dirty="0" smtClean="0"/>
              <a:t>Enter code </a:t>
            </a:r>
            <a:r>
              <a:rPr lang="en-US" sz="4400" b="1" dirty="0" smtClean="0"/>
              <a:t>56 66 06</a:t>
            </a:r>
          </a:p>
        </p:txBody>
      </p:sp>
    </p:spTree>
    <p:extLst>
      <p:ext uri="{BB962C8B-B14F-4D97-AF65-F5344CB8AC3E}">
        <p14:creationId xmlns:p14="http://schemas.microsoft.com/office/powerpoint/2010/main" val="208219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14670" y="0"/>
            <a:ext cx="5886418" cy="686812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9115426" y="6176963"/>
            <a:ext cx="29146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From p. 13 of TN Science Standards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024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ofM Powerpoint Theme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4" b="5513"/>
          <a:stretch/>
        </p:blipFill>
        <p:spPr>
          <a:xfrm>
            <a:off x="0" y="336"/>
            <a:ext cx="12192000" cy="685733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66788" y="558800"/>
            <a:ext cx="11353800" cy="1524000"/>
          </a:xfrm>
          <a:prstGeom prst="rect">
            <a:avLst/>
          </a:prstGeom>
        </p:spPr>
        <p:txBody>
          <a:bodyPr/>
          <a:lstStyle>
            <a:lvl1pPr algn="ctr" defTabSz="725759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400" b="1" dirty="0" smtClean="0">
                <a:solidFill>
                  <a:schemeClr val="bg1"/>
                </a:solidFill>
                <a:latin typeface="Bitter"/>
              </a:rPr>
              <a:t>Science and Engineering Practices</a:t>
            </a:r>
            <a:endParaRPr lang="en-US" sz="44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280989" y="1845700"/>
            <a:ext cx="7638860" cy="4351338"/>
          </a:xfrm>
        </p:spPr>
        <p:txBody>
          <a:bodyPr/>
          <a:lstStyle/>
          <a:p>
            <a:r>
              <a:rPr lang="en-US" dirty="0" smtClean="0"/>
              <a:t>Focus on the “actual doing of science”</a:t>
            </a:r>
          </a:p>
          <a:p>
            <a:r>
              <a:rPr lang="en-US" dirty="0" smtClean="0"/>
              <a:t>Not one scientific method</a:t>
            </a:r>
          </a:p>
          <a:p>
            <a:r>
              <a:rPr lang="en-US" dirty="0" smtClean="0"/>
              <a:t>Inclusion of both science and engineering</a:t>
            </a:r>
          </a:p>
          <a:p>
            <a:r>
              <a:rPr lang="en-US" dirty="0" smtClean="0"/>
              <a:t>Specific set of practices to replace vagueness of “Inquiry”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48437" y="1641058"/>
            <a:ext cx="3553200" cy="5216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189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50132" y="0"/>
            <a:ext cx="4636605" cy="6903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199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ofM Powerpoint Theme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4" b="5513"/>
          <a:stretch/>
        </p:blipFill>
        <p:spPr>
          <a:xfrm>
            <a:off x="0" y="336"/>
            <a:ext cx="12192000" cy="685733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549159"/>
            <a:ext cx="10972800" cy="1524000"/>
          </a:xfrm>
          <a:prstGeom prst="rect">
            <a:avLst/>
          </a:prstGeom>
        </p:spPr>
        <p:txBody>
          <a:bodyPr/>
          <a:lstStyle>
            <a:lvl1pPr algn="ctr" defTabSz="725759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249" b="1" dirty="0" smtClean="0">
                <a:solidFill>
                  <a:schemeClr val="bg1"/>
                </a:solidFill>
                <a:latin typeface="Bitter"/>
              </a:rPr>
              <a:t>Crosscutting Concepts</a:t>
            </a:r>
            <a:endParaRPr lang="en-US" sz="5249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08600" y="1897063"/>
            <a:ext cx="7652400" cy="4351338"/>
          </a:xfrm>
        </p:spPr>
        <p:txBody>
          <a:bodyPr/>
          <a:lstStyle/>
          <a:p>
            <a:r>
              <a:rPr lang="en-US" dirty="0" smtClean="0"/>
              <a:t>“Concepts that bridge disciplinary boundaries, having explanatory value throughout much of science and engineering”</a:t>
            </a:r>
          </a:p>
          <a:p>
            <a:r>
              <a:rPr lang="en-US" dirty="0" smtClean="0"/>
              <a:t>Explicit reference to these concepts in regular instruction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61949" y="1635969"/>
            <a:ext cx="4182413" cy="5231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337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9049" y="26313"/>
            <a:ext cx="4543425" cy="68196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166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ofM Powerpoint Theme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4" b="5513"/>
          <a:stretch/>
        </p:blipFill>
        <p:spPr>
          <a:xfrm>
            <a:off x="0" y="336"/>
            <a:ext cx="12192000" cy="685733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990600" y="549159"/>
            <a:ext cx="10972800" cy="1524000"/>
          </a:xfrm>
          <a:prstGeom prst="rect">
            <a:avLst/>
          </a:prstGeom>
        </p:spPr>
        <p:txBody>
          <a:bodyPr/>
          <a:lstStyle>
            <a:lvl1pPr algn="ctr" defTabSz="725759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249" b="1" dirty="0" smtClean="0">
                <a:solidFill>
                  <a:schemeClr val="bg1"/>
                </a:solidFill>
                <a:latin typeface="Bitter"/>
              </a:rPr>
              <a:t>Phenomena-Based Learning</a:t>
            </a:r>
            <a:endParaRPr lang="en-US" sz="5249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Teaching in context to </a:t>
            </a:r>
            <a:r>
              <a:rPr lang="en-US" smtClean="0"/>
              <a:t>help students understand THEIR world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9078" y="3189915"/>
            <a:ext cx="2438400" cy="3327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25635" y="3230224"/>
            <a:ext cx="4329043" cy="32467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28467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ofM Powerpoint Theme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4" b="5513"/>
          <a:stretch/>
        </p:blipFill>
        <p:spPr>
          <a:xfrm>
            <a:off x="0" y="336"/>
            <a:ext cx="12192000" cy="685733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549159"/>
            <a:ext cx="10972800" cy="1524000"/>
          </a:xfrm>
          <a:prstGeom prst="rect">
            <a:avLst/>
          </a:prstGeom>
        </p:spPr>
        <p:txBody>
          <a:bodyPr/>
          <a:lstStyle>
            <a:lvl1pPr algn="ctr" defTabSz="725759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249" b="1" dirty="0" smtClean="0">
                <a:solidFill>
                  <a:schemeClr val="bg1"/>
                </a:solidFill>
                <a:latin typeface="Bitter"/>
              </a:rPr>
              <a:t>3-D Science Teaching</a:t>
            </a:r>
            <a:endParaRPr lang="en-US" sz="5249" dirty="0">
              <a:solidFill>
                <a:schemeClr val="bg1"/>
              </a:solidFill>
            </a:endParaRPr>
          </a:p>
        </p:txBody>
      </p:sp>
      <p:pic>
        <p:nvPicPr>
          <p:cNvPr id="4098" name="Picture 2" descr="Image result for ngss science and engineering practice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4" y="1702035"/>
            <a:ext cx="8805863" cy="50319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50555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ofM Powerpoint Theme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4" b="5513"/>
          <a:stretch/>
        </p:blipFill>
        <p:spPr>
          <a:xfrm>
            <a:off x="0" y="336"/>
            <a:ext cx="12192000" cy="685733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549159"/>
            <a:ext cx="10972800" cy="1524000"/>
          </a:xfrm>
          <a:prstGeom prst="rect">
            <a:avLst/>
          </a:prstGeom>
        </p:spPr>
        <p:txBody>
          <a:bodyPr/>
          <a:lstStyle>
            <a:lvl1pPr algn="ctr" defTabSz="725759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249" b="1" dirty="0" smtClean="0">
                <a:solidFill>
                  <a:schemeClr val="bg1"/>
                </a:solidFill>
                <a:latin typeface="Bitter"/>
              </a:rPr>
              <a:t>Lesson Plans</a:t>
            </a:r>
            <a:endParaRPr lang="en-US" sz="5249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Grade band break-outs:</a:t>
            </a:r>
          </a:p>
          <a:p>
            <a:pPr lvl="1"/>
            <a:r>
              <a:rPr lang="en-US" sz="3600" dirty="0" smtClean="0"/>
              <a:t>Elementary – stay here!</a:t>
            </a:r>
          </a:p>
          <a:p>
            <a:pPr lvl="1"/>
            <a:r>
              <a:rPr lang="en-US" sz="3600" dirty="0" smtClean="0"/>
              <a:t>Middle – Room 225</a:t>
            </a:r>
          </a:p>
          <a:p>
            <a:pPr lvl="1"/>
            <a:r>
              <a:rPr lang="en-US" sz="3600" dirty="0" smtClean="0"/>
              <a:t>High School – Room 226</a:t>
            </a:r>
          </a:p>
          <a:p>
            <a:pPr lvl="1"/>
            <a:endParaRPr lang="en-US" sz="3600" dirty="0"/>
          </a:p>
          <a:p>
            <a:r>
              <a:rPr lang="en-US" sz="4000" dirty="0" smtClean="0"/>
              <a:t>Come back here at 11:20 for wrap-up</a:t>
            </a:r>
          </a:p>
        </p:txBody>
      </p:sp>
    </p:spTree>
    <p:extLst>
      <p:ext uri="{BB962C8B-B14F-4D97-AF65-F5344CB8AC3E}">
        <p14:creationId xmlns:p14="http://schemas.microsoft.com/office/powerpoint/2010/main" val="2952266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ofM Powerpoint Theme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4" b="5513"/>
          <a:stretch/>
        </p:blipFill>
        <p:spPr>
          <a:xfrm>
            <a:off x="0" y="336"/>
            <a:ext cx="12192000" cy="685733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549159"/>
            <a:ext cx="10972800" cy="1524000"/>
          </a:xfrm>
          <a:prstGeom prst="rect">
            <a:avLst/>
          </a:prstGeom>
        </p:spPr>
        <p:txBody>
          <a:bodyPr/>
          <a:lstStyle>
            <a:lvl1pPr algn="ctr" defTabSz="725759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249" b="1" dirty="0" smtClean="0">
                <a:solidFill>
                  <a:schemeClr val="bg1"/>
                </a:solidFill>
                <a:latin typeface="Bitter"/>
              </a:rPr>
              <a:t>Lesson Plans</a:t>
            </a:r>
            <a:endParaRPr lang="en-US" sz="5249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Take about 20 minutes to read over the lesson plan for your content area and try out the activity</a:t>
            </a:r>
          </a:p>
          <a:p>
            <a:pPr lvl="1"/>
            <a:r>
              <a:rPr lang="en-US" dirty="0" smtClean="0"/>
              <a:t>On the lesson plan, identify the scientific and engineering practices</a:t>
            </a:r>
          </a:p>
          <a:p>
            <a:pPr lvl="1"/>
            <a:r>
              <a:rPr lang="en-US" dirty="0" smtClean="0"/>
              <a:t>Where do you see evidence of crosscutting concepts?</a:t>
            </a:r>
          </a:p>
          <a:p>
            <a:pPr marL="457200" lvl="1" indent="0">
              <a:buNone/>
            </a:pPr>
            <a:endParaRPr lang="en-US" dirty="0" smtClean="0"/>
          </a:p>
          <a:p>
            <a:r>
              <a:rPr lang="en-US" dirty="0" smtClean="0"/>
              <a:t>With your group, share what you noted on your lesson plan</a:t>
            </a:r>
          </a:p>
          <a:p>
            <a:r>
              <a:rPr lang="en-US" dirty="0" smtClean="0"/>
              <a:t>For discussion: </a:t>
            </a:r>
          </a:p>
          <a:p>
            <a:pPr lvl="1"/>
            <a:r>
              <a:rPr lang="en-US" dirty="0" smtClean="0"/>
              <a:t>How would this work in your classroom?</a:t>
            </a:r>
          </a:p>
          <a:p>
            <a:pPr lvl="1"/>
            <a:r>
              <a:rPr lang="en-US" dirty="0" smtClean="0"/>
              <a:t>What changes would you make?</a:t>
            </a:r>
          </a:p>
          <a:p>
            <a:pPr lvl="1"/>
            <a:r>
              <a:rPr lang="en-US" dirty="0" smtClean="0"/>
              <a:t>What questions/concerns do you have?</a:t>
            </a:r>
          </a:p>
        </p:txBody>
      </p:sp>
    </p:spTree>
    <p:extLst>
      <p:ext uri="{BB962C8B-B14F-4D97-AF65-F5344CB8AC3E}">
        <p14:creationId xmlns:p14="http://schemas.microsoft.com/office/powerpoint/2010/main" val="293552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ofM Powerpoint Theme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4" b="5513"/>
          <a:stretch/>
        </p:blipFill>
        <p:spPr>
          <a:xfrm>
            <a:off x="0" y="336"/>
            <a:ext cx="12192000" cy="685733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549159"/>
            <a:ext cx="10972800" cy="1524000"/>
          </a:xfrm>
          <a:prstGeom prst="rect">
            <a:avLst/>
          </a:prstGeom>
        </p:spPr>
        <p:txBody>
          <a:bodyPr/>
          <a:lstStyle>
            <a:lvl1pPr algn="ctr" defTabSz="725759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249" b="1" dirty="0" smtClean="0">
                <a:solidFill>
                  <a:schemeClr val="bg1"/>
                </a:solidFill>
                <a:latin typeface="Bitter"/>
              </a:rPr>
              <a:t>Wrap-Up</a:t>
            </a:r>
            <a:endParaRPr lang="en-US" sz="5249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Door Prizes!</a:t>
            </a:r>
            <a:endParaRPr lang="en-US" dirty="0"/>
          </a:p>
          <a:p>
            <a:r>
              <a:rPr lang="en-US" dirty="0" smtClean="0"/>
              <a:t>Please complete interest survey before leaving.  Use the link in your email or the QR Code below.</a:t>
            </a:r>
          </a:p>
          <a:p>
            <a:r>
              <a:rPr lang="en-US" dirty="0" smtClean="0"/>
              <a:t>Link available at: </a:t>
            </a:r>
            <a:r>
              <a:rPr lang="en-US" dirty="0" err="1" smtClean="0"/>
              <a:t>memphisscience.wixsite.com</a:t>
            </a:r>
            <a:r>
              <a:rPr lang="en-US" dirty="0" smtClean="0"/>
              <a:t>/MAST</a:t>
            </a:r>
          </a:p>
          <a:p>
            <a:endParaRPr lang="en-US" dirty="0"/>
          </a:p>
          <a:p>
            <a:endParaRPr lang="en-US" dirty="0" smtClean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8879" y="3683000"/>
            <a:ext cx="3175000" cy="31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3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WideScreen Power Point Slides2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2" y="335"/>
            <a:ext cx="12190048" cy="685733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614363" y="2505670"/>
            <a:ext cx="63038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dirty="0" smtClean="0">
                <a:solidFill>
                  <a:schemeClr val="bg1"/>
                </a:solidFill>
              </a:rPr>
              <a:t>Science Share-A-Thon</a:t>
            </a:r>
            <a:endParaRPr lang="en-US" sz="5400" dirty="0">
              <a:solidFill>
                <a:schemeClr val="bg1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10201" y="4220002"/>
            <a:ext cx="335765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</a:rPr>
              <a:t>January 20, 2018</a:t>
            </a:r>
            <a:endParaRPr lang="en-US" sz="3600" dirty="0">
              <a:solidFill>
                <a:schemeClr val="bg1"/>
              </a:solidFill>
            </a:endParaRPr>
          </a:p>
        </p:txBody>
      </p:sp>
      <p:pic>
        <p:nvPicPr>
          <p:cNvPr id="6" name="Picture 5" descr="C:\Users\kswade\AppData\Local\Temp\Temp1_SCS-Logos (1)[7817].zip\SCS-Logos\SCS-Logo-Color-Transparent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507" y="5072064"/>
            <a:ext cx="1864043" cy="17096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58153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ofM Powerpoint Theme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4" b="5513"/>
          <a:stretch/>
        </p:blipFill>
        <p:spPr>
          <a:xfrm>
            <a:off x="0" y="336"/>
            <a:ext cx="12192000" cy="685733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549159"/>
            <a:ext cx="10972800" cy="1524000"/>
          </a:xfrm>
          <a:prstGeom prst="rect">
            <a:avLst/>
          </a:prstGeom>
        </p:spPr>
        <p:txBody>
          <a:bodyPr/>
          <a:lstStyle>
            <a:lvl1pPr algn="ctr" defTabSz="725759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249" b="1" dirty="0" smtClean="0">
                <a:solidFill>
                  <a:schemeClr val="bg1"/>
                </a:solidFill>
                <a:latin typeface="Bitter"/>
              </a:rPr>
              <a:t>Overview</a:t>
            </a:r>
            <a:endParaRPr lang="en-US" sz="5249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600" dirty="0" smtClean="0"/>
              <a:t>Our agenda for today:</a:t>
            </a:r>
          </a:p>
          <a:p>
            <a:r>
              <a:rPr lang="en-US" dirty="0" smtClean="0"/>
              <a:t>9:00 – 9:30: Continental breakfast, check-in, mingle</a:t>
            </a:r>
          </a:p>
          <a:p>
            <a:r>
              <a:rPr lang="en-US" dirty="0" smtClean="0"/>
              <a:t>9:30 – 9:45: Introduction, goals of group</a:t>
            </a:r>
          </a:p>
          <a:p>
            <a:r>
              <a:rPr lang="en-US" dirty="0" smtClean="0"/>
              <a:t>9:45 – 10:20: Overview of TN Science Standards</a:t>
            </a:r>
          </a:p>
          <a:p>
            <a:r>
              <a:rPr lang="en-US" dirty="0" smtClean="0"/>
              <a:t>10:20 – 11:20: Break out into grade bands to share lesson plans</a:t>
            </a:r>
          </a:p>
          <a:p>
            <a:r>
              <a:rPr lang="en-US" dirty="0" smtClean="0"/>
              <a:t>11:20 – 11:30: Wrap up, door prizes, interest survey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2349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ofM Powerpoint Theme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4" b="5513"/>
          <a:stretch/>
        </p:blipFill>
        <p:spPr>
          <a:xfrm>
            <a:off x="0" y="336"/>
            <a:ext cx="12192000" cy="685733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549159"/>
            <a:ext cx="10972800" cy="1524000"/>
          </a:xfrm>
          <a:prstGeom prst="rect">
            <a:avLst/>
          </a:prstGeom>
        </p:spPr>
        <p:txBody>
          <a:bodyPr/>
          <a:lstStyle>
            <a:lvl1pPr algn="ctr" defTabSz="725759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249" b="1" dirty="0" smtClean="0">
                <a:solidFill>
                  <a:schemeClr val="bg1"/>
                </a:solidFill>
                <a:latin typeface="Bitter"/>
              </a:rPr>
              <a:t>Introduction</a:t>
            </a:r>
            <a:endParaRPr lang="en-US" sz="5249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What is this group?</a:t>
            </a:r>
          </a:p>
          <a:p>
            <a:endParaRPr lang="en-US" dirty="0" smtClean="0"/>
          </a:p>
          <a:p>
            <a:r>
              <a:rPr lang="en-US" dirty="0" smtClean="0"/>
              <a:t>What are our goals?</a:t>
            </a:r>
          </a:p>
          <a:p>
            <a:pPr marL="0" indent="0">
              <a:buNone/>
            </a:pPr>
            <a:endParaRPr lang="en-US" dirty="0" smtClean="0"/>
          </a:p>
          <a:p>
            <a:r>
              <a:rPr lang="en-US" dirty="0" smtClean="0"/>
              <a:t>Teacher interest survey at the end of today’s session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5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ofM Powerpoint Theme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4" b="5513"/>
          <a:stretch/>
        </p:blipFill>
        <p:spPr>
          <a:xfrm>
            <a:off x="0" y="336"/>
            <a:ext cx="12192000" cy="685733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549159"/>
            <a:ext cx="11582400" cy="1524000"/>
          </a:xfrm>
          <a:prstGeom prst="rect">
            <a:avLst/>
          </a:prstGeom>
        </p:spPr>
        <p:txBody>
          <a:bodyPr/>
          <a:lstStyle>
            <a:lvl1pPr algn="ctr" defTabSz="725759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5249" b="1" dirty="0" smtClean="0">
                <a:solidFill>
                  <a:schemeClr val="bg1"/>
                </a:solidFill>
                <a:latin typeface="Bitter"/>
              </a:rPr>
              <a:t>Memphis Area Science Teachers</a:t>
            </a:r>
            <a:endParaRPr lang="en-US" sz="5249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381000" y="1825625"/>
            <a:ext cx="10515600" cy="4351338"/>
          </a:xfrm>
        </p:spPr>
        <p:txBody>
          <a:bodyPr/>
          <a:lstStyle/>
          <a:p>
            <a:r>
              <a:rPr lang="en-US" dirty="0" smtClean="0"/>
              <a:t>A teacher-centered, teacher-led group for any one in the Memphis area interested in Science Education</a:t>
            </a:r>
          </a:p>
          <a:p>
            <a:r>
              <a:rPr lang="en-US" dirty="0" smtClean="0"/>
              <a:t>Bring teachers together to:</a:t>
            </a:r>
          </a:p>
          <a:p>
            <a:pPr lvl="1"/>
            <a:r>
              <a:rPr lang="en-US" dirty="0" smtClean="0"/>
              <a:t>Collaborate</a:t>
            </a:r>
          </a:p>
          <a:p>
            <a:pPr lvl="1"/>
            <a:r>
              <a:rPr lang="en-US" dirty="0" smtClean="0"/>
              <a:t>Share resources</a:t>
            </a:r>
          </a:p>
          <a:p>
            <a:pPr lvl="1"/>
            <a:r>
              <a:rPr lang="en-US" dirty="0" smtClean="0"/>
              <a:t>Learn</a:t>
            </a:r>
          </a:p>
          <a:p>
            <a:r>
              <a:rPr lang="en-US" dirty="0" smtClean="0"/>
              <a:t>Website:</a:t>
            </a:r>
          </a:p>
          <a:p>
            <a:r>
              <a:rPr lang="en-US" dirty="0" smtClean="0"/>
              <a:t>Listserv: join today or through website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601244"/>
            <a:ext cx="5534026" cy="28001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87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ofM Powerpoint Theme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4" b="5513"/>
          <a:stretch/>
        </p:blipFill>
        <p:spPr>
          <a:xfrm>
            <a:off x="0" y="336"/>
            <a:ext cx="12192000" cy="685733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Teachers will begin using the new standards 2018-2019</a:t>
            </a:r>
          </a:p>
          <a:p>
            <a:r>
              <a:rPr lang="en-US" dirty="0" smtClean="0"/>
              <a:t>Assessments will be administered but scores will not be distributed the first year</a:t>
            </a:r>
          </a:p>
          <a:p>
            <a:r>
              <a:rPr lang="en-US" dirty="0" smtClean="0"/>
              <a:t>Our goal today is to give a broad overview of what to expect and to start a conversation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71512" y="598586"/>
            <a:ext cx="12192000" cy="1524000"/>
          </a:xfrm>
          <a:prstGeom prst="rect">
            <a:avLst/>
          </a:prstGeom>
        </p:spPr>
        <p:txBody>
          <a:bodyPr/>
          <a:lstStyle>
            <a:lvl1pPr algn="ctr" defTabSz="725759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chemeClr val="bg1"/>
                </a:solidFill>
                <a:latin typeface="Bitter"/>
              </a:rPr>
              <a:t>TN Academic Standards for Science</a:t>
            </a:r>
            <a:endParaRPr lang="en-US" sz="48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57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ofM Powerpoint Theme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4" b="5513"/>
          <a:stretch/>
        </p:blipFill>
        <p:spPr>
          <a:xfrm>
            <a:off x="0" y="336"/>
            <a:ext cx="12192000" cy="685733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71512" y="598586"/>
            <a:ext cx="12192000" cy="1524000"/>
          </a:xfrm>
          <a:prstGeom prst="rect">
            <a:avLst/>
          </a:prstGeom>
        </p:spPr>
        <p:txBody>
          <a:bodyPr/>
          <a:lstStyle>
            <a:lvl1pPr algn="ctr" defTabSz="725759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chemeClr val="bg1"/>
                </a:solidFill>
                <a:latin typeface="Bitter"/>
              </a:rPr>
              <a:t>TN Academic Standards for Science</a:t>
            </a:r>
            <a:endParaRPr lang="en-US" sz="4800" dirty="0">
              <a:solidFill>
                <a:schemeClr val="bg1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whole country has engaged in a re-thinking of how we teach science to students K-12</a:t>
            </a:r>
          </a:p>
          <a:p>
            <a:r>
              <a:rPr lang="en-US" dirty="0" smtClean="0"/>
              <a:t>Two new documents:</a:t>
            </a:r>
          </a:p>
          <a:p>
            <a:pPr lvl="1"/>
            <a:r>
              <a:rPr lang="en-US" dirty="0" smtClean="0"/>
              <a:t>A Framework for K-12 Science Education</a:t>
            </a:r>
          </a:p>
          <a:p>
            <a:pPr lvl="1"/>
            <a:r>
              <a:rPr lang="en-US" dirty="0" smtClean="0"/>
              <a:t>Next Generation Science Standards</a:t>
            </a:r>
          </a:p>
          <a:p>
            <a:pPr lvl="1"/>
            <a:r>
              <a:rPr lang="en-US" b="1" dirty="0" smtClean="0"/>
              <a:t>Tennessee Academic Standards for Science</a:t>
            </a:r>
            <a:endParaRPr lang="en-US" b="1" dirty="0"/>
          </a:p>
        </p:txBody>
      </p:sp>
      <p:pic>
        <p:nvPicPr>
          <p:cNvPr id="1026" name="Picture 2" descr="https://www.nap.edu/cover/13165/45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81474" y="2719490"/>
            <a:ext cx="2791426" cy="3386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Straight Connector 5"/>
          <p:cNvCxnSpPr/>
          <p:nvPr/>
        </p:nvCxnSpPr>
        <p:spPr>
          <a:xfrm>
            <a:off x="1400175" y="3743325"/>
            <a:ext cx="4695825" cy="28575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>
          <a:xfrm>
            <a:off x="276225" y="6351317"/>
            <a:ext cx="1191577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hlinkClick r:id="rId4"/>
              </a:rPr>
              <a:t>https://www.tn.gov/content/dam/tn/stateboardofeducation/documents/meeting_oct_20_17/10-20-17_III_J_Non-Substantive_Changes_to_Math_ELA__Science_Standards_Attachment_3_-_Science.pdf</a:t>
            </a:r>
            <a:endParaRPr lang="en-US" sz="1400" i="1" dirty="0" smtClean="0"/>
          </a:p>
          <a:p>
            <a:endParaRPr lang="en-US" sz="1400" i="1" dirty="0"/>
          </a:p>
        </p:txBody>
      </p:sp>
      <p:sp>
        <p:nvSpPr>
          <p:cNvPr id="8" name="Rectangle 7"/>
          <p:cNvSpPr/>
          <p:nvPr/>
        </p:nvSpPr>
        <p:spPr>
          <a:xfrm>
            <a:off x="276225" y="5960969"/>
            <a:ext cx="101227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smtClean="0">
                <a:hlinkClick r:id="rId5"/>
              </a:rPr>
              <a:t>https://www.nap.edu/catalog/13165/a-framework-for-k-12-science-education-practices-crosscutting-concepts</a:t>
            </a:r>
            <a:r>
              <a:rPr lang="en-US" sz="1400" i="1" dirty="0" smtClean="0"/>
              <a:t/>
            </a:r>
            <a:br>
              <a:rPr lang="en-US" sz="1400" i="1" dirty="0" smtClean="0"/>
            </a:br>
            <a:endParaRPr lang="en-US" sz="1400" i="1" dirty="0" smtClean="0"/>
          </a:p>
        </p:txBody>
      </p:sp>
    </p:spTree>
    <p:extLst>
      <p:ext uri="{BB962C8B-B14F-4D97-AF65-F5344CB8AC3E}">
        <p14:creationId xmlns:p14="http://schemas.microsoft.com/office/powerpoint/2010/main" val="2624688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ofM Powerpoint Theme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4" b="5513"/>
          <a:stretch/>
        </p:blipFill>
        <p:spPr>
          <a:xfrm>
            <a:off x="0" y="336"/>
            <a:ext cx="12192000" cy="6857330"/>
          </a:xfrm>
          <a:prstGeom prst="rect">
            <a:avLst/>
          </a:prstGeom>
        </p:spPr>
      </p:pic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Biggest Change: 3-Dimensional Science Teaching and Learning</a:t>
            </a:r>
          </a:p>
          <a:p>
            <a:endParaRPr lang="en-US" dirty="0"/>
          </a:p>
          <a:p>
            <a:r>
              <a:rPr lang="en-US" dirty="0" smtClean="0"/>
              <a:t>“K-12 science and engineering education should focus on a limited number of </a:t>
            </a:r>
            <a:r>
              <a:rPr lang="en-US" b="1" dirty="0" smtClean="0"/>
              <a:t>disciplinary core ideas </a:t>
            </a:r>
            <a:r>
              <a:rPr lang="en-US" dirty="0" smtClean="0"/>
              <a:t>and </a:t>
            </a:r>
            <a:r>
              <a:rPr lang="en-US" b="1" dirty="0" smtClean="0"/>
              <a:t>crosscutting concepts</a:t>
            </a:r>
            <a:r>
              <a:rPr lang="en-US" dirty="0" smtClean="0"/>
              <a:t>, be designed so that students continually build on and revise their knowledge and abilities over multiple years, and support the integration of such knowledge and abilities with the </a:t>
            </a:r>
            <a:r>
              <a:rPr lang="en-US" b="1" dirty="0" smtClean="0"/>
              <a:t>practices</a:t>
            </a:r>
            <a:r>
              <a:rPr lang="en-US" dirty="0" smtClean="0"/>
              <a:t> needed to engage in scientific inquiry and engineering design.”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671512" y="598586"/>
            <a:ext cx="12192000" cy="1524000"/>
          </a:xfrm>
          <a:prstGeom prst="rect">
            <a:avLst/>
          </a:prstGeom>
        </p:spPr>
        <p:txBody>
          <a:bodyPr/>
          <a:lstStyle>
            <a:lvl1pPr algn="ctr" defTabSz="725759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 smtClean="0">
                <a:solidFill>
                  <a:schemeClr val="bg1"/>
                </a:solidFill>
                <a:latin typeface="Bitter"/>
              </a:rPr>
              <a:t>TN Academic Standards for Science</a:t>
            </a:r>
            <a:endParaRPr lang="en-US" sz="4800" dirty="0">
              <a:solidFill>
                <a:schemeClr val="bg1"/>
              </a:solidFill>
            </a:endParaRPr>
          </a:p>
        </p:txBody>
      </p:sp>
      <p:pic>
        <p:nvPicPr>
          <p:cNvPr id="3074" name="Picture 2" descr="Image result for 3-dimensional science teachi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27135" y="4759566"/>
            <a:ext cx="2000414" cy="2098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70404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UofM Powerpoint Theme4.jpg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494" b="5513"/>
          <a:stretch/>
        </p:blipFill>
        <p:spPr>
          <a:xfrm>
            <a:off x="0" y="336"/>
            <a:ext cx="12192000" cy="685733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609600" y="549159"/>
            <a:ext cx="10972800" cy="1524000"/>
          </a:xfrm>
          <a:prstGeom prst="rect">
            <a:avLst/>
          </a:prstGeom>
        </p:spPr>
        <p:txBody>
          <a:bodyPr/>
          <a:lstStyle>
            <a:lvl1pPr algn="ctr" defTabSz="725759" rtl="0" eaLnBrk="1" latinLnBrk="0" hangingPunct="1">
              <a:spcBef>
                <a:spcPct val="0"/>
              </a:spcBef>
              <a:buNone/>
              <a:defRPr sz="7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5249" b="1" dirty="0" smtClean="0">
                <a:solidFill>
                  <a:schemeClr val="bg1"/>
                </a:solidFill>
                <a:latin typeface="Bitter"/>
              </a:rPr>
              <a:t>Disciplinary Core Ideas</a:t>
            </a:r>
            <a:endParaRPr lang="en-US" sz="5249" dirty="0">
              <a:solidFill>
                <a:schemeClr val="bg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Smaller set of core content ideas</a:t>
            </a:r>
          </a:p>
          <a:p>
            <a:r>
              <a:rPr lang="en-US" dirty="0" smtClean="0"/>
              <a:t>Learning progressions explicitly built into standards</a:t>
            </a:r>
          </a:p>
          <a:p>
            <a:r>
              <a:rPr lang="en-US" dirty="0" smtClean="0"/>
              <a:t>Some content has shifted among grades – especially k-8</a:t>
            </a:r>
          </a:p>
          <a:p>
            <a:r>
              <a:rPr lang="en-US" dirty="0" smtClean="0"/>
              <a:t>Focus on depth instead of breadth means some content no longer taught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574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359</TotalTime>
  <Words>565</Words>
  <Application>Microsoft Macintosh PowerPoint</Application>
  <PresentationFormat>Widescreen</PresentationFormat>
  <Paragraphs>85</Paragraphs>
  <Slides>19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Bitter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University of Memphis</Company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Katherine Wade-Jaimes (kswade)</dc:creator>
  <cp:lastModifiedBy>Katherine Wade</cp:lastModifiedBy>
  <cp:revision>18</cp:revision>
  <dcterms:created xsi:type="dcterms:W3CDTF">2018-01-10T19:11:01Z</dcterms:created>
  <dcterms:modified xsi:type="dcterms:W3CDTF">2018-01-20T14:05:19Z</dcterms:modified>
</cp:coreProperties>
</file>